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sldIdLst>
    <p:sldId id="256" r:id="rId2"/>
    <p:sldId id="257" r:id="rId3"/>
    <p:sldId id="271" r:id="rId4"/>
    <p:sldId id="258" r:id="rId5"/>
    <p:sldId id="259" r:id="rId6"/>
    <p:sldId id="270" r:id="rId7"/>
    <p:sldId id="260" r:id="rId8"/>
    <p:sldId id="261" r:id="rId9"/>
    <p:sldId id="262" r:id="rId10"/>
    <p:sldId id="263" r:id="rId11"/>
    <p:sldId id="264" r:id="rId12"/>
    <p:sldId id="265" r:id="rId13"/>
    <p:sldId id="266" r:id="rId14"/>
    <p:sldId id="267" r:id="rId15"/>
    <p:sldId id="268" r:id="rId16"/>
    <p:sldId id="269"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906000" cy="6858000" type="A4"/>
  <p:notesSz cx="9144000" cy="6858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90" y="258"/>
      </p:cViewPr>
      <p:guideLst>
        <p:guide orient="horz" pos="2161"/>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65538" name="Group 2"/>
          <p:cNvGrpSpPr>
            <a:grpSpLocks/>
          </p:cNvGrpSpPr>
          <p:nvPr/>
        </p:nvGrpSpPr>
        <p:grpSpPr bwMode="auto">
          <a:xfrm>
            <a:off x="346075" y="1752600"/>
            <a:ext cx="9559925" cy="5129213"/>
            <a:chOff x="201" y="1104"/>
            <a:chExt cx="5559" cy="3231"/>
          </a:xfrm>
        </p:grpSpPr>
        <p:sp>
          <p:nvSpPr>
            <p:cNvPr id="65539" name="Freeform 3"/>
            <p:cNvSpPr>
              <a:spLocks/>
            </p:cNvSpPr>
            <p:nvPr/>
          </p:nvSpPr>
          <p:spPr bwMode="ltGray">
            <a:xfrm>
              <a:off x="210" y="1104"/>
              <a:ext cx="5550" cy="3216"/>
            </a:xfrm>
            <a:custGeom>
              <a:avLst/>
              <a:gdLst/>
              <a:ahLst/>
              <a:cxnLst>
                <a:cxn ang="0">
                  <a:pos x="335" y="0"/>
                </a:cxn>
                <a:cxn ang="0">
                  <a:pos x="333" y="1290"/>
                </a:cxn>
                <a:cxn ang="0">
                  <a:pos x="0" y="1290"/>
                </a:cxn>
                <a:cxn ang="0">
                  <a:pos x="6" y="3210"/>
                </a:cxn>
                <a:cxn ang="0">
                  <a:pos x="5550" y="3216"/>
                </a:cxn>
                <a:cxn ang="0">
                  <a:pos x="5550" y="0"/>
                </a:cxn>
                <a:cxn ang="0">
                  <a:pos x="335" y="0"/>
                </a:cxn>
                <a:cxn ang="0">
                  <a:pos x="335" y="0"/>
                </a:cxn>
              </a:cxnLst>
              <a:rect l="0" t="0" r="r" b="b"/>
              <a:pathLst>
                <a:path w="5550" h="3216">
                  <a:moveTo>
                    <a:pt x="335" y="0"/>
                  </a:moveTo>
                  <a:lnTo>
                    <a:pt x="333" y="1290"/>
                  </a:lnTo>
                  <a:lnTo>
                    <a:pt x="0" y="1290"/>
                  </a:lnTo>
                  <a:lnTo>
                    <a:pt x="6" y="3210"/>
                  </a:lnTo>
                  <a:lnTo>
                    <a:pt x="5550" y="3216"/>
                  </a:lnTo>
                  <a:lnTo>
                    <a:pt x="5550" y="0"/>
                  </a:lnTo>
                  <a:lnTo>
                    <a:pt x="335" y="0"/>
                  </a:lnTo>
                  <a:lnTo>
                    <a:pt x="335" y="0"/>
                  </a:lnTo>
                  <a:close/>
                </a:path>
              </a:pathLst>
            </a:custGeom>
            <a:solidFill>
              <a:schemeClr val="bg2">
                <a:alpha val="39999"/>
              </a:schemeClr>
            </a:solidFill>
            <a:ln w="9525">
              <a:noFill/>
              <a:round/>
              <a:headEnd/>
              <a:tailEnd/>
            </a:ln>
          </p:spPr>
          <p:txBody>
            <a:bodyPr/>
            <a:lstStyle/>
            <a:p>
              <a:endParaRPr lang="ru-RU"/>
            </a:p>
          </p:txBody>
        </p:sp>
        <p:sp>
          <p:nvSpPr>
            <p:cNvPr id="65540" name="Freeform 4"/>
            <p:cNvSpPr>
              <a:spLocks/>
            </p:cNvSpPr>
            <p:nvPr/>
          </p:nvSpPr>
          <p:spPr bwMode="ltGray">
            <a:xfrm>
              <a:off x="528" y="2400"/>
              <a:ext cx="5232" cy="1920"/>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endParaRPr lang="ru-RU"/>
            </a:p>
          </p:txBody>
        </p:sp>
        <p:sp>
          <p:nvSpPr>
            <p:cNvPr id="65541" name="Freeform 5"/>
            <p:cNvSpPr>
              <a:spLocks/>
            </p:cNvSpPr>
            <p:nvPr/>
          </p:nvSpPr>
          <p:spPr bwMode="ltGray">
            <a:xfrm>
              <a:off x="201" y="2377"/>
              <a:ext cx="3455"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ru-RU"/>
            </a:p>
          </p:txBody>
        </p:sp>
        <p:sp>
          <p:nvSpPr>
            <p:cNvPr id="65542" name="Freeform 6"/>
            <p:cNvSpPr>
              <a:spLocks/>
            </p:cNvSpPr>
            <p:nvPr/>
          </p:nvSpPr>
          <p:spPr bwMode="ltGray">
            <a:xfrm>
              <a:off x="528" y="1104"/>
              <a:ext cx="4894"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ru-RU"/>
            </a:p>
          </p:txBody>
        </p:sp>
        <p:sp>
          <p:nvSpPr>
            <p:cNvPr id="65543" name="Freeform 7"/>
            <p:cNvSpPr>
              <a:spLocks/>
            </p:cNvSpPr>
            <p:nvPr/>
          </p:nvSpPr>
          <p:spPr bwMode="ltGray">
            <a:xfrm>
              <a:off x="201" y="2377"/>
              <a:ext cx="30" cy="1958"/>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ru-RU"/>
            </a:p>
          </p:txBody>
        </p:sp>
        <p:sp>
          <p:nvSpPr>
            <p:cNvPr id="65544" name="Freeform 8"/>
            <p:cNvSpPr>
              <a:spLocks/>
            </p:cNvSpPr>
            <p:nvPr/>
          </p:nvSpPr>
          <p:spPr bwMode="ltGray">
            <a:xfrm>
              <a:off x="528" y="1104"/>
              <a:ext cx="29" cy="322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ru-RU"/>
            </a:p>
          </p:txBody>
        </p:sp>
      </p:grpSp>
      <p:sp>
        <p:nvSpPr>
          <p:cNvPr id="65545" name="Rectangle 9"/>
          <p:cNvSpPr>
            <a:spLocks noGrp="1" noChangeArrowheads="1"/>
          </p:cNvSpPr>
          <p:nvPr>
            <p:ph type="ctrTitle" sz="quarter"/>
          </p:nvPr>
        </p:nvSpPr>
        <p:spPr>
          <a:xfrm>
            <a:off x="1073150" y="1905000"/>
            <a:ext cx="8420100" cy="1736725"/>
          </a:xfrm>
        </p:spPr>
        <p:txBody>
          <a:bodyPr anchor="t"/>
          <a:lstStyle>
            <a:lvl1pPr>
              <a:defRPr sz="5400"/>
            </a:lvl1pPr>
          </a:lstStyle>
          <a:p>
            <a:r>
              <a:rPr lang="ru-RU"/>
              <a:t>Образец заголовка</a:t>
            </a:r>
          </a:p>
        </p:txBody>
      </p:sp>
      <p:sp>
        <p:nvSpPr>
          <p:cNvPr id="65546" name="Rectangle 10"/>
          <p:cNvSpPr>
            <a:spLocks noGrp="1" noChangeArrowheads="1"/>
          </p:cNvSpPr>
          <p:nvPr>
            <p:ph type="subTitle" sz="quarter" idx="1"/>
          </p:nvPr>
        </p:nvSpPr>
        <p:spPr>
          <a:xfrm>
            <a:off x="1073150" y="3962400"/>
            <a:ext cx="7346950" cy="1752600"/>
          </a:xfrm>
        </p:spPr>
        <p:txBody>
          <a:bodyPr/>
          <a:lstStyle>
            <a:lvl1pPr marL="0" indent="0">
              <a:buFont typeface="Wingdings" pitchFamily="2" charset="2"/>
              <a:buNone/>
              <a:defRPr/>
            </a:lvl1pPr>
          </a:lstStyle>
          <a:p>
            <a:r>
              <a:rPr lang="ru-RU"/>
              <a:t>Образец подзаголовка</a:t>
            </a:r>
          </a:p>
        </p:txBody>
      </p:sp>
      <p:sp>
        <p:nvSpPr>
          <p:cNvPr id="65547" name="Rectangle 11"/>
          <p:cNvSpPr>
            <a:spLocks noGrp="1" noChangeArrowheads="1"/>
          </p:cNvSpPr>
          <p:nvPr>
            <p:ph type="dt" sz="quarter" idx="2"/>
          </p:nvPr>
        </p:nvSpPr>
        <p:spPr>
          <a:xfrm>
            <a:off x="1073150" y="6245225"/>
            <a:ext cx="2062163" cy="476250"/>
          </a:xfrm>
        </p:spPr>
        <p:txBody>
          <a:bodyPr/>
          <a:lstStyle>
            <a:lvl1pPr>
              <a:defRPr/>
            </a:lvl1pPr>
          </a:lstStyle>
          <a:p>
            <a:endParaRPr lang="ru-RU"/>
          </a:p>
        </p:txBody>
      </p:sp>
      <p:sp>
        <p:nvSpPr>
          <p:cNvPr id="65548" name="Rectangle 12"/>
          <p:cNvSpPr>
            <a:spLocks noGrp="1" noChangeArrowheads="1"/>
          </p:cNvSpPr>
          <p:nvPr>
            <p:ph type="ftr" sz="quarter" idx="3"/>
          </p:nvPr>
        </p:nvSpPr>
        <p:spPr>
          <a:xfrm>
            <a:off x="3757613" y="6245225"/>
            <a:ext cx="3136900" cy="476250"/>
          </a:xfrm>
        </p:spPr>
        <p:txBody>
          <a:bodyPr/>
          <a:lstStyle>
            <a:lvl1pPr>
              <a:defRPr/>
            </a:lvl1pPr>
          </a:lstStyle>
          <a:p>
            <a:endParaRPr lang="ru-RU"/>
          </a:p>
        </p:txBody>
      </p:sp>
      <p:sp>
        <p:nvSpPr>
          <p:cNvPr id="65549" name="Rectangle 13"/>
          <p:cNvSpPr>
            <a:spLocks noGrp="1" noChangeArrowheads="1"/>
          </p:cNvSpPr>
          <p:nvPr>
            <p:ph type="sldNum" sz="quarter" idx="4"/>
          </p:nvPr>
        </p:nvSpPr>
        <p:spPr/>
        <p:txBody>
          <a:bodyPr/>
          <a:lstStyle>
            <a:lvl1pPr>
              <a:defRPr/>
            </a:lvl1pPr>
          </a:lstStyle>
          <a:p>
            <a:fld id="{20DCA71E-0904-45DA-9A01-371A3D46D06F}"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B33B621-2573-40F5-A367-CACE2CD7EA01}"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10438" y="244475"/>
            <a:ext cx="2271712"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95300" y="244475"/>
            <a:ext cx="6662738"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6CFD098C-C5A3-4948-8353-DABAE455F8D6}"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0AD04304-2647-45EC-BC48-5A33C38AF7D6}"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638" y="4406900"/>
            <a:ext cx="84201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5C2F23AA-75C0-478D-A7B1-6ED5E7E34DF4}"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908050" y="1905000"/>
            <a:ext cx="426085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5321300" y="1905000"/>
            <a:ext cx="426085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48E89ADB-8ABC-419E-8396-0907611B4B7F}"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F25A3010-3E82-4804-85EF-135F55BD3D30}"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87DF9984-3FDD-49A5-8205-AC29539F913D}"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8A4D1622-C73C-43B3-A76C-D19E48E6860B}"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138"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5E4E9C6-438C-44ED-B64B-B519F1C3D2A3}"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513" y="4800600"/>
            <a:ext cx="59436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845D3C24-18B1-455C-9F9B-C326D5C7CBE3}"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grpSp>
        <p:nvGrpSpPr>
          <p:cNvPr id="64514" name="Group 2"/>
          <p:cNvGrpSpPr>
            <a:grpSpLocks/>
          </p:cNvGrpSpPr>
          <p:nvPr/>
        </p:nvGrpSpPr>
        <p:grpSpPr bwMode="auto">
          <a:xfrm>
            <a:off x="346075" y="1828800"/>
            <a:ext cx="9559925" cy="5029200"/>
            <a:chOff x="201" y="1152"/>
            <a:chExt cx="5559" cy="3168"/>
          </a:xfrm>
        </p:grpSpPr>
        <p:sp>
          <p:nvSpPr>
            <p:cNvPr id="64515" name="Freeform 3"/>
            <p:cNvSpPr>
              <a:spLocks/>
            </p:cNvSpPr>
            <p:nvPr/>
          </p:nvSpPr>
          <p:spPr bwMode="ltGray">
            <a:xfrm>
              <a:off x="528" y="2909"/>
              <a:ext cx="5232" cy="1411"/>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bg2">
                <a:alpha val="30000"/>
              </a:schemeClr>
            </a:solidFill>
            <a:ln w="9525">
              <a:noFill/>
              <a:round/>
              <a:headEnd/>
              <a:tailEnd/>
            </a:ln>
          </p:spPr>
          <p:txBody>
            <a:bodyPr/>
            <a:lstStyle/>
            <a:p>
              <a:endParaRPr lang="ru-RU"/>
            </a:p>
          </p:txBody>
        </p:sp>
        <p:sp>
          <p:nvSpPr>
            <p:cNvPr id="64516" name="Freeform 4"/>
            <p:cNvSpPr>
              <a:spLocks/>
            </p:cNvSpPr>
            <p:nvPr/>
          </p:nvSpPr>
          <p:spPr bwMode="ltGray">
            <a:xfrm>
              <a:off x="210" y="1152"/>
              <a:ext cx="5550" cy="3168"/>
            </a:xfrm>
            <a:custGeom>
              <a:avLst/>
              <a:gdLst/>
              <a:ahLst/>
              <a:cxnLst>
                <a:cxn ang="0">
                  <a:pos x="330" y="1764"/>
                </a:cxn>
                <a:cxn ang="0">
                  <a:pos x="0" y="1764"/>
                </a:cxn>
                <a:cxn ang="0">
                  <a:pos x="0" y="3168"/>
                </a:cxn>
                <a:cxn ang="0">
                  <a:pos x="5550" y="3168"/>
                </a:cxn>
                <a:cxn ang="0">
                  <a:pos x="5550" y="0"/>
                </a:cxn>
                <a:cxn ang="0">
                  <a:pos x="330" y="0"/>
                </a:cxn>
                <a:cxn ang="0">
                  <a:pos x="330" y="1764"/>
                </a:cxn>
              </a:cxnLst>
              <a:rect l="0" t="0" r="r" b="b"/>
              <a:pathLst>
                <a:path w="5550" h="3168">
                  <a:moveTo>
                    <a:pt x="330" y="1764"/>
                  </a:moveTo>
                  <a:lnTo>
                    <a:pt x="0" y="1764"/>
                  </a:lnTo>
                  <a:lnTo>
                    <a:pt x="0" y="3168"/>
                  </a:lnTo>
                  <a:lnTo>
                    <a:pt x="5550" y="3168"/>
                  </a:lnTo>
                  <a:lnTo>
                    <a:pt x="5550" y="0"/>
                  </a:lnTo>
                  <a:lnTo>
                    <a:pt x="330" y="0"/>
                  </a:lnTo>
                  <a:lnTo>
                    <a:pt x="330" y="1764"/>
                  </a:lnTo>
                  <a:close/>
                </a:path>
              </a:pathLst>
            </a:custGeom>
            <a:solidFill>
              <a:schemeClr val="bg2">
                <a:alpha val="30000"/>
              </a:schemeClr>
            </a:solidFill>
            <a:ln w="9525">
              <a:noFill/>
              <a:round/>
              <a:headEnd/>
              <a:tailEnd/>
            </a:ln>
          </p:spPr>
          <p:txBody>
            <a:bodyPr/>
            <a:lstStyle/>
            <a:p>
              <a:endParaRPr lang="ru-RU"/>
            </a:p>
          </p:txBody>
        </p:sp>
        <p:sp>
          <p:nvSpPr>
            <p:cNvPr id="64517" name="Freeform 5"/>
            <p:cNvSpPr>
              <a:spLocks/>
            </p:cNvSpPr>
            <p:nvPr/>
          </p:nvSpPr>
          <p:spPr bwMode="ltGray">
            <a:xfrm>
              <a:off x="528" y="2932"/>
              <a:ext cx="5232" cy="1388"/>
            </a:xfrm>
            <a:custGeom>
              <a:avLst/>
              <a:gdLst/>
              <a:ahLst/>
              <a:cxnLst>
                <a:cxn ang="0">
                  <a:pos x="0" y="0"/>
                </a:cxn>
                <a:cxn ang="0">
                  <a:pos x="0" y="2182"/>
                </a:cxn>
                <a:cxn ang="0">
                  <a:pos x="4897" y="2182"/>
                </a:cxn>
                <a:cxn ang="0">
                  <a:pos x="4897" y="0"/>
                </a:cxn>
                <a:cxn ang="0">
                  <a:pos x="0" y="0"/>
                </a:cxn>
                <a:cxn ang="0">
                  <a:pos x="0" y="0"/>
                </a:cxn>
              </a:cxnLst>
              <a:rect l="0" t="0" r="r" b="b"/>
              <a:pathLst>
                <a:path w="4897" h="2182">
                  <a:moveTo>
                    <a:pt x="0" y="0"/>
                  </a:moveTo>
                  <a:lnTo>
                    <a:pt x="0" y="2182"/>
                  </a:lnTo>
                  <a:lnTo>
                    <a:pt x="4897" y="2182"/>
                  </a:lnTo>
                  <a:lnTo>
                    <a:pt x="4897" y="0"/>
                  </a:lnTo>
                  <a:lnTo>
                    <a:pt x="0" y="0"/>
                  </a:lnTo>
                  <a:lnTo>
                    <a:pt x="0" y="0"/>
                  </a:lnTo>
                  <a:close/>
                </a:path>
              </a:pathLst>
            </a:custGeom>
            <a:solidFill>
              <a:schemeClr val="accent2">
                <a:alpha val="0"/>
              </a:schemeClr>
            </a:solidFill>
            <a:ln w="9525">
              <a:noFill/>
              <a:round/>
              <a:headEnd/>
              <a:tailEnd/>
            </a:ln>
          </p:spPr>
          <p:txBody>
            <a:bodyPr/>
            <a:lstStyle/>
            <a:p>
              <a:endParaRPr lang="ru-RU"/>
            </a:p>
          </p:txBody>
        </p:sp>
        <p:sp>
          <p:nvSpPr>
            <p:cNvPr id="64518" name="Freeform 6"/>
            <p:cNvSpPr>
              <a:spLocks/>
            </p:cNvSpPr>
            <p:nvPr/>
          </p:nvSpPr>
          <p:spPr bwMode="ltGray">
            <a:xfrm>
              <a:off x="528" y="1152"/>
              <a:ext cx="4607"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ru-RU"/>
            </a:p>
          </p:txBody>
        </p:sp>
        <p:sp>
          <p:nvSpPr>
            <p:cNvPr id="64519" name="Freeform 7"/>
            <p:cNvSpPr>
              <a:spLocks/>
            </p:cNvSpPr>
            <p:nvPr/>
          </p:nvSpPr>
          <p:spPr bwMode="ltGray">
            <a:xfrm>
              <a:off x="528" y="1152"/>
              <a:ext cx="29" cy="1785"/>
            </a:xfrm>
            <a:custGeom>
              <a:avLst/>
              <a:gdLst/>
              <a:ahLst/>
              <a:cxnLst>
                <a:cxn ang="0">
                  <a:pos x="0" y="0"/>
                </a:cxn>
                <a:cxn ang="0">
                  <a:pos x="0" y="2161"/>
                </a:cxn>
                <a:cxn ang="0">
                  <a:pos x="29" y="2161"/>
                </a:cxn>
                <a:cxn ang="0">
                  <a:pos x="27" y="27"/>
                </a:cxn>
                <a:cxn ang="0">
                  <a:pos x="0" y="0"/>
                </a:cxn>
                <a:cxn ang="0">
                  <a:pos x="0" y="0"/>
                </a:cxn>
              </a:cxnLst>
              <a:rect l="0" t="0" r="r" b="b"/>
              <a:pathLst>
                <a:path w="29" h="2161">
                  <a:moveTo>
                    <a:pt x="0" y="0"/>
                  </a:moveTo>
                  <a:lnTo>
                    <a:pt x="0" y="2161"/>
                  </a:lnTo>
                  <a:lnTo>
                    <a:pt x="29" y="2161"/>
                  </a:lnTo>
                  <a:lnTo>
                    <a:pt x="27" y="27"/>
                  </a:lnTo>
                  <a:lnTo>
                    <a:pt x="0" y="0"/>
                  </a:lnTo>
                  <a:lnTo>
                    <a:pt x="0" y="0"/>
                  </a:lnTo>
                  <a:close/>
                </a:path>
              </a:pathLst>
            </a:custGeom>
            <a:gradFill rotWithShape="1">
              <a:gsLst>
                <a:gs pos="0">
                  <a:schemeClr val="bg2">
                    <a:gamma/>
                    <a:tint val="87843"/>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ru-RU"/>
            </a:p>
          </p:txBody>
        </p:sp>
        <p:sp>
          <p:nvSpPr>
            <p:cNvPr id="64520" name="Freeform 8"/>
            <p:cNvSpPr>
              <a:spLocks/>
            </p:cNvSpPr>
            <p:nvPr/>
          </p:nvSpPr>
          <p:spPr bwMode="ltGray">
            <a:xfrm>
              <a:off x="527" y="2904"/>
              <a:ext cx="29" cy="1416"/>
            </a:xfrm>
            <a:custGeom>
              <a:avLst/>
              <a:gdLst/>
              <a:ahLst/>
              <a:cxnLst>
                <a:cxn ang="0">
                  <a:pos x="0" y="1416"/>
                </a:cxn>
                <a:cxn ang="0">
                  <a:pos x="29" y="1416"/>
                </a:cxn>
                <a:cxn ang="0">
                  <a:pos x="28" y="24"/>
                </a:cxn>
                <a:cxn ang="0">
                  <a:pos x="0" y="0"/>
                </a:cxn>
                <a:cxn ang="0">
                  <a:pos x="0" y="1416"/>
                </a:cxn>
              </a:cxnLst>
              <a:rect l="0" t="0" r="r" b="b"/>
              <a:pathLst>
                <a:path w="29" h="1416">
                  <a:moveTo>
                    <a:pt x="0" y="1416"/>
                  </a:moveTo>
                  <a:lnTo>
                    <a:pt x="29" y="1416"/>
                  </a:lnTo>
                  <a:lnTo>
                    <a:pt x="28" y="24"/>
                  </a:lnTo>
                  <a:lnTo>
                    <a:pt x="0" y="0"/>
                  </a:lnTo>
                  <a:lnTo>
                    <a:pt x="0" y="1416"/>
                  </a:lnTo>
                  <a:close/>
                </a:path>
              </a:pathLst>
            </a:custGeom>
            <a:gradFill rotWithShape="1">
              <a:gsLst>
                <a:gs pos="0">
                  <a:schemeClr val="bg2">
                    <a:gamma/>
                    <a:tint val="87843"/>
                    <a:invGamma/>
                  </a:schemeClr>
                </a:gs>
                <a:gs pos="100000">
                  <a:schemeClr val="bg2">
                    <a:alpha val="0"/>
                  </a:schemeClr>
                </a:gs>
              </a:gsLst>
              <a:lin ang="5400000" scaled="1"/>
            </a:gradFill>
            <a:ln w="9525" cap="flat" cmpd="sng">
              <a:noFill/>
              <a:prstDash val="solid"/>
              <a:round/>
              <a:headEnd type="none" w="med" len="med"/>
              <a:tailEnd type="none" w="med" len="med"/>
            </a:ln>
            <a:effectLst/>
          </p:spPr>
          <p:txBody>
            <a:bodyPr/>
            <a:lstStyle/>
            <a:p>
              <a:endParaRPr lang="ru-RU"/>
            </a:p>
          </p:txBody>
        </p:sp>
        <p:sp>
          <p:nvSpPr>
            <p:cNvPr id="64521" name="Freeform 9"/>
            <p:cNvSpPr>
              <a:spLocks/>
            </p:cNvSpPr>
            <p:nvPr/>
          </p:nvSpPr>
          <p:spPr bwMode="ltGray">
            <a:xfrm>
              <a:off x="201" y="2904"/>
              <a:ext cx="2879" cy="29"/>
            </a:xfrm>
            <a:custGeom>
              <a:avLst/>
              <a:gdLst/>
              <a:ahLst/>
              <a:cxnLst>
                <a:cxn ang="0">
                  <a:pos x="0" y="0"/>
                </a:cxn>
                <a:cxn ang="0">
                  <a:pos x="0" y="149"/>
                </a:cxn>
                <a:cxn ang="0">
                  <a:pos x="5387" y="149"/>
                </a:cxn>
                <a:cxn ang="0">
                  <a:pos x="5387" y="0"/>
                </a:cxn>
                <a:cxn ang="0">
                  <a:pos x="0" y="0"/>
                </a:cxn>
                <a:cxn ang="0">
                  <a:pos x="0" y="0"/>
                </a:cxn>
              </a:cxnLst>
              <a:rect l="0" t="0" r="r" b="b"/>
              <a:pathLst>
                <a:path w="5387" h="149">
                  <a:moveTo>
                    <a:pt x="0" y="0"/>
                  </a:moveTo>
                  <a:lnTo>
                    <a:pt x="0" y="149"/>
                  </a:lnTo>
                  <a:lnTo>
                    <a:pt x="5387" y="149"/>
                  </a:lnTo>
                  <a:lnTo>
                    <a:pt x="5387" y="0"/>
                  </a:lnTo>
                  <a:lnTo>
                    <a:pt x="0" y="0"/>
                  </a:lnTo>
                  <a:lnTo>
                    <a:pt x="0" y="0"/>
                  </a:lnTo>
                  <a:close/>
                </a:path>
              </a:pathLst>
            </a:custGeom>
            <a:gradFill rotWithShape="1">
              <a:gsLst>
                <a:gs pos="0">
                  <a:schemeClr val="bg2">
                    <a:alpha val="0"/>
                  </a:schemeClr>
                </a:gs>
                <a:gs pos="100000">
                  <a:schemeClr val="bg2">
                    <a:gamma/>
                    <a:shade val="81961"/>
                    <a:invGamma/>
                  </a:schemeClr>
                </a:gs>
              </a:gsLst>
              <a:lin ang="0" scaled="1"/>
            </a:gradFill>
            <a:ln w="9525" cap="flat" cmpd="sng">
              <a:noFill/>
              <a:prstDash val="solid"/>
              <a:round/>
              <a:headEnd type="none" w="med" len="med"/>
              <a:tailEnd type="none" w="med" len="med"/>
            </a:ln>
            <a:effectLst/>
          </p:spPr>
          <p:txBody>
            <a:bodyPr/>
            <a:lstStyle/>
            <a:p>
              <a:endParaRPr lang="ru-RU"/>
            </a:p>
          </p:txBody>
        </p:sp>
        <p:sp>
          <p:nvSpPr>
            <p:cNvPr id="64522" name="Freeform 10"/>
            <p:cNvSpPr>
              <a:spLocks/>
            </p:cNvSpPr>
            <p:nvPr/>
          </p:nvSpPr>
          <p:spPr bwMode="ltGray">
            <a:xfrm>
              <a:off x="201" y="2904"/>
              <a:ext cx="30" cy="1416"/>
            </a:xfrm>
            <a:custGeom>
              <a:avLst/>
              <a:gdLst/>
              <a:ahLst/>
              <a:cxnLst>
                <a:cxn ang="0">
                  <a:pos x="0" y="0"/>
                </a:cxn>
                <a:cxn ang="0">
                  <a:pos x="0" y="1416"/>
                </a:cxn>
                <a:cxn ang="0">
                  <a:pos x="29" y="1416"/>
                </a:cxn>
                <a:cxn ang="0">
                  <a:pos x="30" y="27"/>
                </a:cxn>
                <a:cxn ang="0">
                  <a:pos x="0" y="0"/>
                </a:cxn>
                <a:cxn ang="0">
                  <a:pos x="0" y="0"/>
                </a:cxn>
              </a:cxnLst>
              <a:rect l="0" t="0" r="r" b="b"/>
              <a:pathLst>
                <a:path w="30" h="1416">
                  <a:moveTo>
                    <a:pt x="0" y="0"/>
                  </a:moveTo>
                  <a:lnTo>
                    <a:pt x="0" y="1416"/>
                  </a:lnTo>
                  <a:lnTo>
                    <a:pt x="29" y="1416"/>
                  </a:lnTo>
                  <a:lnTo>
                    <a:pt x="30" y="27"/>
                  </a:lnTo>
                  <a:lnTo>
                    <a:pt x="0" y="0"/>
                  </a:lnTo>
                  <a:lnTo>
                    <a:pt x="0" y="0"/>
                  </a:lnTo>
                  <a:close/>
                </a:path>
              </a:pathLst>
            </a:custGeom>
            <a:gradFill rotWithShape="1">
              <a:gsLst>
                <a:gs pos="0">
                  <a:schemeClr val="bg2">
                    <a:gamma/>
                    <a:tint val="87843"/>
                    <a:invGamma/>
                  </a:schemeClr>
                </a:gs>
                <a:gs pos="100000">
                  <a:schemeClr val="bg2">
                    <a:alpha val="10001"/>
                  </a:schemeClr>
                </a:gs>
              </a:gsLst>
              <a:lin ang="5400000" scaled="1"/>
            </a:gradFill>
            <a:ln w="9525" cap="flat" cmpd="sng">
              <a:noFill/>
              <a:prstDash val="solid"/>
              <a:round/>
              <a:headEnd type="none" w="med" len="med"/>
              <a:tailEnd type="none" w="med" len="med"/>
            </a:ln>
            <a:effectLst/>
          </p:spPr>
          <p:txBody>
            <a:bodyPr/>
            <a:lstStyle/>
            <a:p>
              <a:endParaRPr lang="ru-RU"/>
            </a:p>
          </p:txBody>
        </p:sp>
      </p:grpSp>
      <p:sp>
        <p:nvSpPr>
          <p:cNvPr id="64523" name="Rectangle 11"/>
          <p:cNvSpPr>
            <a:spLocks noGrp="1" noChangeArrowheads="1"/>
          </p:cNvSpPr>
          <p:nvPr>
            <p:ph type="dt" sz="half" idx="2"/>
          </p:nvPr>
        </p:nvSpPr>
        <p:spPr bwMode="auto">
          <a:xfrm>
            <a:off x="908050" y="6245225"/>
            <a:ext cx="206216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endParaRPr lang="ru-RU"/>
          </a:p>
        </p:txBody>
      </p:sp>
      <p:sp>
        <p:nvSpPr>
          <p:cNvPr id="64524" name="Rectangle 12"/>
          <p:cNvSpPr>
            <a:spLocks noGrp="1" noChangeArrowheads="1"/>
          </p:cNvSpPr>
          <p:nvPr>
            <p:ph type="ftr" sz="quarter" idx="3"/>
          </p:nvPr>
        </p:nvSpPr>
        <p:spPr bwMode="auto">
          <a:xfrm>
            <a:off x="37147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defRPr>
            </a:lvl1pPr>
          </a:lstStyle>
          <a:p>
            <a:endParaRPr lang="ru-RU"/>
          </a:p>
        </p:txBody>
      </p:sp>
      <p:sp>
        <p:nvSpPr>
          <p:cNvPr id="64525" name="Rectangle 13"/>
          <p:cNvSpPr>
            <a:spLocks noGrp="1" noChangeArrowheads="1"/>
          </p:cNvSpPr>
          <p:nvPr>
            <p:ph type="sldNum" sz="quarter" idx="4"/>
          </p:nvPr>
        </p:nvSpPr>
        <p:spPr bwMode="auto">
          <a:xfrm>
            <a:off x="7516813" y="6245225"/>
            <a:ext cx="2058987"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fld id="{2A5E8380-9BEF-4DC3-B908-FA937B43D208}" type="slidenum">
              <a:rPr lang="ru-RU"/>
              <a:pPr/>
              <a:t>‹#›</a:t>
            </a:fld>
            <a:endParaRPr lang="ru-RU"/>
          </a:p>
        </p:txBody>
      </p:sp>
      <p:sp>
        <p:nvSpPr>
          <p:cNvPr id="64526" name="Rectangle 14"/>
          <p:cNvSpPr>
            <a:spLocks noGrp="1" noRot="1" noChangeArrowheads="1"/>
          </p:cNvSpPr>
          <p:nvPr>
            <p:ph type="title"/>
          </p:nvPr>
        </p:nvSpPr>
        <p:spPr bwMode="auto">
          <a:xfrm>
            <a:off x="495300" y="244475"/>
            <a:ext cx="9085263" cy="14319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64527" name="Rectangle 15"/>
          <p:cNvSpPr>
            <a:spLocks noGrp="1" noRot="1" noChangeArrowheads="1"/>
          </p:cNvSpPr>
          <p:nvPr>
            <p:ph type="body" idx="1"/>
          </p:nvPr>
        </p:nvSpPr>
        <p:spPr bwMode="auto">
          <a:xfrm>
            <a:off x="908050" y="1905000"/>
            <a:ext cx="86741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 bg1="dk2" tx1="lt1" bg2="dk1"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2pPr>
      <a:lvl3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3pPr>
      <a:lvl4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4pPr>
      <a:lvl5pPr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Arial Black" pitchFamily="34" charset="0"/>
        </a:defRPr>
      </a:lvl9pPr>
    </p:titleStyle>
    <p:bodyStyle>
      <a:lvl1pPr marL="342900" indent="-342900" algn="l" rtl="0" fontAlgn="base">
        <a:spcBef>
          <a:spcPct val="20000"/>
        </a:spcBef>
        <a:spcAft>
          <a:spcPct val="0"/>
        </a:spcAft>
        <a:buClr>
          <a:schemeClr val="hlink"/>
        </a:buClr>
        <a:buFont typeface="Wingdings"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algn="ctr"/>
            <a:r>
              <a:rPr lang="ru-RU" sz="2400"/>
              <a:t>Краткое содержание лекций</a:t>
            </a:r>
            <a:br>
              <a:rPr lang="ru-RU" sz="2400"/>
            </a:br>
            <a:r>
              <a:rPr lang="ru-RU" sz="2400"/>
              <a:t>По дисциплине Физиология растений</a:t>
            </a:r>
            <a:br>
              <a:rPr lang="ru-RU" sz="2400"/>
            </a:br>
            <a:endParaRPr lang="ru-RU" sz="6000"/>
          </a:p>
        </p:txBody>
      </p:sp>
      <p:sp>
        <p:nvSpPr>
          <p:cNvPr id="2051" name="Rectangle 3"/>
          <p:cNvSpPr>
            <a:spLocks noGrp="1" noChangeArrowheads="1"/>
          </p:cNvSpPr>
          <p:nvPr>
            <p:ph type="subTitle" idx="1"/>
          </p:nvPr>
        </p:nvSpPr>
        <p:spPr/>
        <p:txBody>
          <a:bodyPr/>
          <a:lstStyle/>
          <a:p>
            <a:pPr algn="ctr"/>
            <a:r>
              <a:rPr lang="ru-RU" sz="1600" b="1"/>
              <a:t>Препод. Проф. Кенжебаева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endParaRPr lang="ru-RU"/>
          </a:p>
        </p:txBody>
      </p:sp>
      <p:sp>
        <p:nvSpPr>
          <p:cNvPr id="22531" name="Rectangle 3"/>
          <p:cNvSpPr>
            <a:spLocks noGrp="1" noRot="1" noChangeArrowheads="1"/>
          </p:cNvSpPr>
          <p:nvPr>
            <p:ph type="body" idx="1"/>
          </p:nvPr>
        </p:nvSpPr>
        <p:spPr/>
        <p:txBody>
          <a:bodyPr/>
          <a:lstStyle/>
          <a:p>
            <a:pPr>
              <a:lnSpc>
                <a:spcPct val="80000"/>
              </a:lnSpc>
            </a:pPr>
            <a:r>
              <a:rPr lang="ru-RU" sz="800"/>
              <a:t>В сосуды ксилемы вода поступает по градиенту водного потенциала. В сосудах ксилемы осмотический потенциал создаётся благодаря тому, что минеральные вещества и некоторые метаболиты перекачиваются активно насосами из паренхимных клеток. В результате этого процесса развивается гидростатическое корневое давление, которое обеспечивает поднятие раствора по сосудам ксилемы вверх. Это и есть нижний концевой двигатель.</a:t>
            </a:r>
          </a:p>
          <a:p>
            <a:pPr>
              <a:lnSpc>
                <a:spcPct val="80000"/>
              </a:lnSpc>
            </a:pPr>
            <a:r>
              <a:rPr lang="ru-RU" sz="800"/>
              <a:t>Транспирация – верхний концевой двигатель, оказывает присасывающее действие. Благодаря натяжению воды (отрицательное давление в ксилеме, порождаемое транспирацией)  силе сцепления молекул воды между собой и со стенками сосудов поддерживается постоянный, направленный от корней к листьям, ток воды и растворённых в ней веществ, поднимающийся на любую высоту.    </a:t>
            </a:r>
          </a:p>
          <a:p>
            <a:pPr>
              <a:lnSpc>
                <a:spcPct val="80000"/>
              </a:lnSpc>
            </a:pPr>
            <a:r>
              <a:rPr lang="ru-RU" sz="800"/>
              <a:t>Рассматривая передвижение воды по растению, надо охарактеризовать пути транспорта и законо­мерности, определяющие одностороннее движение воды. При изучении роли листьев в водообмене растения важно подчеркнуть два обстоятельства: I) способность регулировать испаре­ние воды растительным организмом оказалось решающим фактором в завоевании растением суши как среды обитания; 2) градиент водного потенциала между листьями и воздухом является ведущим в формировании сосущей силы корневой системы.</a:t>
            </a:r>
          </a:p>
          <a:p>
            <a:pPr>
              <a:lnSpc>
                <a:spcPct val="80000"/>
              </a:lnSpc>
            </a:pPr>
            <a:r>
              <a:rPr lang="ru-RU" sz="800"/>
              <a:t>Процесс устьичной транспирации включает в себя испарение с поверхности клеток, граничащих с межклетниками, диффузию водяного пара через устъичные щели в атмосферу и движение водяного пара от поверхности листа, поэтому интенсивность процесса зависит от ширины устьичной щели, разности водных потенциалов воздуха внутри и снаружи листа и турбулентности воздуха. Необходимо разобрать закономерности, составляющие эти процессы, и зависимость</a:t>
            </a:r>
            <a:r>
              <a:rPr lang="ru-RU" sz="800" b="1"/>
              <a:t> </a:t>
            </a:r>
            <a:r>
              <a:rPr lang="ru-RU" sz="800"/>
              <a:t>их от внешних и внутренних факторов.</a:t>
            </a:r>
          </a:p>
          <a:p>
            <a:pPr>
              <a:lnSpc>
                <a:spcPct val="80000"/>
              </a:lnSpc>
            </a:pPr>
            <a:r>
              <a:rPr lang="ru-RU" sz="800"/>
              <a:t>Следует внимательно разобрать материал, касающийся приспособления водообмена растений различных мест обитания; знать особенности метаболизма у мхов и лишайников, способных переносить глубокое обезвоживание клеток. Приспособления к недостатку влаги у ксерофитных форм связаны с усилением поглощения воды корневой системой растения, с торможением траты воды и с более эффективным транспортом. Необходимо знать пути увеличения водоудерживающей способности тканей.</a:t>
            </a:r>
          </a:p>
          <a:p>
            <a:pPr>
              <a:lnSpc>
                <a:spcPct val="80000"/>
              </a:lnSpc>
            </a:pPr>
            <a:r>
              <a:rPr lang="ru-RU" sz="800"/>
              <a:t>Литература</a:t>
            </a:r>
            <a:endParaRPr lang="ru-RU" sz="800" b="1"/>
          </a:p>
          <a:p>
            <a:pPr>
              <a:lnSpc>
                <a:spcPct val="80000"/>
              </a:lnSpc>
            </a:pPr>
            <a:r>
              <a:rPr lang="ru-RU" sz="800"/>
              <a:t>Основная</a:t>
            </a:r>
          </a:p>
          <a:p>
            <a:pPr>
              <a:lnSpc>
                <a:spcPct val="80000"/>
              </a:lnSpc>
            </a:pPr>
            <a:r>
              <a:rPr lang="ru-RU" sz="800"/>
              <a:t>Полевой В.В. Физиология растений. М, Высшая школа, 1989.</a:t>
            </a:r>
          </a:p>
          <a:p>
            <a:pPr>
              <a:lnSpc>
                <a:spcPct val="80000"/>
              </a:lnSpc>
            </a:pPr>
            <a:r>
              <a:rPr lang="ru-RU" sz="800"/>
              <a:t>Либберт Э. Физиология растений.М., Мир,1976. </a:t>
            </a:r>
          </a:p>
          <a:p>
            <a:pPr>
              <a:lnSpc>
                <a:spcPct val="80000"/>
              </a:lnSpc>
            </a:pPr>
            <a:r>
              <a:rPr lang="ru-RU" sz="800"/>
              <a:t>Гэлстон А., Дэвис  П., Сэттер  Р. Жизнь зеленного растения. М., Мир, 1983. </a:t>
            </a:r>
          </a:p>
          <a:p>
            <a:pPr>
              <a:lnSpc>
                <a:spcPct val="80000"/>
              </a:lnSpc>
            </a:pPr>
            <a:r>
              <a:rPr lang="ru-RU" sz="800"/>
              <a:t>Медведев С.С. Физиология растений. СПб., Изд-во С.-Петерб. ун-та, 2004.</a:t>
            </a:r>
          </a:p>
          <a:p>
            <a:pPr>
              <a:lnSpc>
                <a:spcPct val="80000"/>
              </a:lnSpc>
            </a:pPr>
            <a:r>
              <a:rPr lang="ru-RU" sz="800"/>
              <a:t>Гудвин  Т., Мерсер Э. Введение в биохимию растений. Т. 2. М., Мир, 1986.</a:t>
            </a:r>
          </a:p>
          <a:p>
            <a:pPr>
              <a:lnSpc>
                <a:spcPct val="80000"/>
              </a:lnSpc>
            </a:pPr>
            <a:r>
              <a:rPr lang="ru-RU" sz="800"/>
              <a:t>Дополнительная</a:t>
            </a:r>
          </a:p>
          <a:p>
            <a:pPr>
              <a:lnSpc>
                <a:spcPct val="80000"/>
              </a:lnSpc>
            </a:pPr>
            <a:r>
              <a:rPr lang="ru-RU" sz="800"/>
              <a:t>Слейчер Р. Водный режим растений. М., 1970. </a:t>
            </a:r>
          </a:p>
          <a:p>
            <a:pPr>
              <a:lnSpc>
                <a:spcPct val="80000"/>
              </a:lnSpc>
            </a:pPr>
            <a:r>
              <a:rPr lang="ru-RU" sz="800"/>
              <a:t>Вопросы водообмена и состояния воды в растениях. / Под ред. Ф.Д.Самуилова. Казань, 1981. </a:t>
            </a:r>
          </a:p>
          <a:p>
            <a:pPr>
              <a:lnSpc>
                <a:spcPct val="80000"/>
              </a:lnSpc>
            </a:pPr>
            <a:r>
              <a:rPr lang="ru-RU" sz="800"/>
              <a:t>Гусев Н.А. Состояние воды в растении. М., 1974. </a:t>
            </a:r>
          </a:p>
          <a:p>
            <a:pPr>
              <a:lnSpc>
                <a:spcPct val="80000"/>
              </a:lnSpc>
            </a:pPr>
            <a:r>
              <a:rPr lang="ru-RU" sz="800"/>
              <a:t>Лархер В. Экология растения, М., 1978. </a:t>
            </a:r>
          </a:p>
          <a:p>
            <a:pPr>
              <a:lnSpc>
                <a:spcPct val="80000"/>
              </a:lnSpc>
            </a:pPr>
            <a:r>
              <a:rPr lang="ru-RU" sz="800"/>
              <a:t>Вопросы для самоконтроля</a:t>
            </a:r>
          </a:p>
          <a:p>
            <a:pPr>
              <a:lnSpc>
                <a:spcPct val="80000"/>
              </a:lnSpc>
            </a:pPr>
            <a:r>
              <a:rPr lang="ru-RU" sz="800"/>
              <a:t>1.Какое значение имеет вода для растений?</a:t>
            </a:r>
          </a:p>
          <a:p>
            <a:pPr>
              <a:lnSpc>
                <a:spcPct val="80000"/>
              </a:lnSpc>
            </a:pPr>
            <a:r>
              <a:rPr lang="ru-RU" sz="800"/>
              <a:t>2.Какими аномальными свойствами обладает вода?</a:t>
            </a:r>
          </a:p>
          <a:p>
            <a:pPr>
              <a:lnSpc>
                <a:spcPct val="80000"/>
              </a:lnSpc>
            </a:pPr>
            <a:r>
              <a:rPr lang="ru-RU" sz="800"/>
              <a:t>3.Как вода поглощается клеткой?</a:t>
            </a:r>
          </a:p>
          <a:p>
            <a:pPr>
              <a:lnSpc>
                <a:spcPct val="80000"/>
              </a:lnSpc>
            </a:pPr>
            <a:r>
              <a:rPr lang="ru-RU" sz="800"/>
              <a:t>4.Что является движущей силой поступления воды в растения?</a:t>
            </a:r>
          </a:p>
          <a:p>
            <a:pPr>
              <a:lnSpc>
                <a:spcPct val="80000"/>
              </a:lnSpc>
            </a:pPr>
            <a:r>
              <a:rPr lang="ru-RU" sz="800"/>
              <a:t>5.Блогодаря каким силам вода передвигается по сосудам?</a:t>
            </a:r>
          </a:p>
          <a:p>
            <a:pPr>
              <a:lnSpc>
                <a:spcPct val="80000"/>
              </a:lnSpc>
            </a:pPr>
            <a:r>
              <a:rPr lang="ru-RU" sz="800"/>
              <a:t>6.Значение транспирации</a:t>
            </a:r>
          </a:p>
          <a:p>
            <a:pPr>
              <a:lnSpc>
                <a:spcPct val="80000"/>
              </a:lnSpc>
            </a:pPr>
            <a:r>
              <a:rPr lang="ru-RU" sz="800"/>
              <a:t>7.Показатели транспирации</a:t>
            </a:r>
          </a:p>
          <a:p>
            <a:pPr>
              <a:lnSpc>
                <a:spcPct val="80000"/>
              </a:lnSpc>
            </a:pPr>
            <a:r>
              <a:rPr lang="ru-RU" sz="800"/>
              <a:t>8.Какие типы приспособлений у растений к недостатку влаги?</a:t>
            </a:r>
          </a:p>
          <a:p>
            <a:pPr>
              <a:lnSpc>
                <a:spcPct val="80000"/>
              </a:lnSpc>
            </a:pPr>
            <a:r>
              <a:rPr lang="ru-RU" sz="800"/>
              <a:t>9.Экология водообмена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ru-RU" sz="1400" b="0" i="1"/>
              <a:t>Тема 4. Фотосинтез</a:t>
            </a:r>
            <a:br>
              <a:rPr lang="ru-RU" sz="1400" b="0"/>
            </a:br>
            <a:r>
              <a:rPr lang="ru-RU" sz="1400" i="1"/>
              <a:t>Сущность фотосинтеза как процесса трансформации энергии света в энергию химических связей. Масштабы фотосинтеза на Земле, его значение. Этапы изучения фотосинтеза.</a:t>
            </a:r>
            <a:br>
              <a:rPr lang="ru-RU" sz="1400" i="1"/>
            </a:br>
            <a:r>
              <a:rPr lang="ru-RU" sz="1400" i="1"/>
              <a:t>Лист как орган фотосинтеза. Хлоропласты, ультраструктура, химический состав. Пигментные системы. Биогенез хлоропластов. Хлорофиллы, фикобилины, каротиноиды. </a:t>
            </a:r>
            <a:r>
              <a:rPr lang="en-US" sz="1400" i="1"/>
              <a:t>C</a:t>
            </a:r>
            <a:r>
              <a:rPr lang="ru-RU" sz="1400" i="1"/>
              <a:t>труктура, спектральные свойства и функции. Биосинтез пигментов.</a:t>
            </a:r>
            <a:br>
              <a:rPr lang="ru-RU" sz="1400" i="1"/>
            </a:br>
            <a:endParaRPr lang="ru-RU" sz="1400" i="1"/>
          </a:p>
        </p:txBody>
      </p:sp>
      <p:sp>
        <p:nvSpPr>
          <p:cNvPr id="23555" name="Rectangle 3"/>
          <p:cNvSpPr>
            <a:spLocks noGrp="1" noRot="1" noChangeArrowheads="1"/>
          </p:cNvSpPr>
          <p:nvPr>
            <p:ph type="body" idx="1"/>
          </p:nvPr>
        </p:nvSpPr>
        <p:spPr>
          <a:xfrm>
            <a:off x="908050" y="1884363"/>
            <a:ext cx="8674100" cy="4211637"/>
          </a:xfrm>
        </p:spPr>
        <p:txBody>
          <a:bodyPr/>
          <a:lstStyle/>
          <a:p>
            <a:pPr>
              <a:lnSpc>
                <a:spcPct val="80000"/>
              </a:lnSpc>
            </a:pPr>
            <a:r>
              <a:rPr lang="ru-RU" sz="800" i="1" dirty="0"/>
              <a:t>Световая стадия фотосинтеза. Первичные фотохимические процессы. Поглощение света хлорофиллом. Электронно-возбужденные состояния хлорофилла. Пигменты реакционного центра и антенного комплекса. Миграция энергии. Преобразование энергии в реакционном центре. I и II фотосистемы. </a:t>
            </a:r>
            <a:r>
              <a:rPr lang="ru-RU" sz="800" i="1" dirty="0" err="1"/>
              <a:t>Электроннотранспортная</a:t>
            </a:r>
            <a:r>
              <a:rPr lang="ru-RU" sz="800" i="1" dirty="0"/>
              <a:t> цепь фотосинтеза. Циклический и нециклический транспорт электронов. Реакции, связанные с выделением кислорода в процессе фотосинтеза. </a:t>
            </a:r>
            <a:r>
              <a:rPr lang="ru-RU" sz="800" i="1" dirty="0" err="1"/>
              <a:t>Фотофосфорилирование</a:t>
            </a:r>
            <a:r>
              <a:rPr lang="ru-RU" sz="800" i="1" dirty="0"/>
              <a:t>. </a:t>
            </a:r>
          </a:p>
          <a:p>
            <a:pPr>
              <a:lnSpc>
                <a:spcPct val="80000"/>
              </a:lnSpc>
            </a:pPr>
            <a:r>
              <a:rPr lang="ru-RU" sz="800" i="1" dirty="0" err="1"/>
              <a:t>Темновая</a:t>
            </a:r>
            <a:r>
              <a:rPr lang="ru-RU" sz="800" i="1" dirty="0"/>
              <a:t> стадия фотосинтеза. Пути ассимиляции </a:t>
            </a:r>
            <a:r>
              <a:rPr lang="ru-RU" sz="800" i="1" dirty="0" err="1"/>
              <a:t>улекислого</a:t>
            </a:r>
            <a:r>
              <a:rPr lang="ru-RU" sz="800" i="1" dirty="0"/>
              <a:t> газа. С3- путь: первичный акцептор и первичный продукт. Химизм реакций цикла Кальвина. Цикл </a:t>
            </a:r>
            <a:r>
              <a:rPr lang="ru-RU" sz="800" i="1" dirty="0" err="1"/>
              <a:t>Хетча-Слэка</a:t>
            </a:r>
            <a:r>
              <a:rPr lang="ru-RU" sz="800" i="1" dirty="0"/>
              <a:t>: первичный акцептор и первичный продукт. Ассимиляция СО2 по типу толстянковых (САМ-путь): первичный акцептор и первичный продукт. Химизм реакций.   </a:t>
            </a:r>
            <a:r>
              <a:rPr lang="ru-RU" sz="800" i="1" dirty="0" err="1"/>
              <a:t>Фотодыхание</a:t>
            </a:r>
            <a:r>
              <a:rPr lang="ru-RU" sz="800" i="1" dirty="0"/>
              <a:t>. Влияние внешних факторов на фотосинтез. Суточный  и сезонный ход фотосинтеза.  Фотосинтез и продуктивность растений.</a:t>
            </a:r>
            <a:endParaRPr lang="ru-RU" sz="800" dirty="0"/>
          </a:p>
          <a:p>
            <a:pPr>
              <a:lnSpc>
                <a:spcPct val="80000"/>
              </a:lnSpc>
            </a:pPr>
            <a:r>
              <a:rPr lang="ru-RU" sz="800" dirty="0"/>
              <a:t>Фотосинтез - процесс первичного синтеза органических соедине­ний из СО2 и Н2О за счет световой энергии, поглощаемой и транс­формируемой при участии хлорофилла. Фотосинтез - источник энергетических субстратов как для самого растения, так и для других форм жизни. В основном продукте фотосинтеза - углеводах—запасается энергия солнечного излучения. Поглощение квантов света пигментами и последующие фотохимичес­кие реакции приводят к образованию АТФ и НАДФН, используемых для восстановления СО2 до уровня углеводной единицы [СН2О]. При этом происходит фото</a:t>
            </a:r>
            <a:r>
              <a:rPr lang="ru-RU" altLang="ko-KR" sz="800" dirty="0"/>
              <a:t>окисление воды с образованием молекулярного кислорода - практически единственного источника кислорода на Земле.</a:t>
            </a:r>
          </a:p>
          <a:p>
            <a:pPr>
              <a:lnSpc>
                <a:spcPct val="80000"/>
              </a:lnSpc>
            </a:pPr>
            <a:r>
              <a:rPr lang="ru-RU" altLang="ko-KR" sz="800" dirty="0"/>
              <a:t>     Продукты фотосинтеза служат элементами конструктивного метаболизма и вторичного биосинтеза множества органических сое­динений. Процесс фотосинтеза тесно сопряжен со всеми функциями растения - дыханием, транспортом веществ, ассимиляцией азота и т.п.</a:t>
            </a:r>
          </a:p>
          <a:p>
            <a:pPr>
              <a:lnSpc>
                <a:spcPct val="80000"/>
              </a:lnSpc>
            </a:pPr>
            <a:r>
              <a:rPr lang="ru-RU" altLang="ko-KR" sz="800" dirty="0"/>
              <a:t>    Фотосинтез составляет осно­ву первичного продукционного процесса в биосфере. Управление фотосинтетической деятельностью посевов - основа формирования урожая сельскохозяйственных растений.</a:t>
            </a:r>
          </a:p>
          <a:p>
            <a:pPr>
              <a:lnSpc>
                <a:spcPct val="80000"/>
              </a:lnSpc>
            </a:pPr>
            <a:r>
              <a:rPr lang="ru-RU" altLang="ko-KR" sz="800" dirty="0"/>
              <a:t>Фотосинтез - основной фактор всех биогеохимических циклов в биосфере, включая биосферный круговорот углерода, воды, азота, серы, фосфора и др.</a:t>
            </a:r>
          </a:p>
          <a:p>
            <a:pPr>
              <a:lnSpc>
                <a:spcPct val="80000"/>
              </a:lnSpc>
            </a:pPr>
            <a:r>
              <a:rPr lang="ru-RU" altLang="ko-KR" sz="800" dirty="0"/>
              <a:t>Студенты должны знать о том вкладе, который внесли в развитие представлений о природе фотосинтеза </a:t>
            </a:r>
            <a:r>
              <a:rPr lang="ru-RU" altLang="ko-KR" sz="800" dirty="0" err="1"/>
              <a:t>М.В.Ломоносов</a:t>
            </a:r>
            <a:r>
              <a:rPr lang="ru-RU" altLang="ko-KR" sz="800" dirty="0"/>
              <a:t>, </a:t>
            </a:r>
            <a:r>
              <a:rPr lang="ru-RU" altLang="ko-KR" sz="800" dirty="0" err="1"/>
              <a:t>Дж.Пристли</a:t>
            </a:r>
            <a:r>
              <a:rPr lang="ru-RU" altLang="ko-KR" sz="800" dirty="0"/>
              <a:t>, </a:t>
            </a:r>
            <a:r>
              <a:rPr lang="ru-RU" altLang="ko-KR" sz="800" dirty="0" err="1"/>
              <a:t>Я.Ингенгауз</a:t>
            </a:r>
            <a:r>
              <a:rPr lang="ru-RU" altLang="ko-KR" sz="800" dirty="0"/>
              <a:t>, </a:t>
            </a:r>
            <a:r>
              <a:rPr lang="ru-RU" altLang="ko-KR" sz="800" dirty="0" err="1"/>
              <a:t>Д.Сенебье</a:t>
            </a:r>
            <a:r>
              <a:rPr lang="ru-RU" altLang="ko-KR" sz="800" dirty="0"/>
              <a:t>, </a:t>
            </a:r>
            <a:r>
              <a:rPr lang="ru-RU" altLang="ko-KR" sz="800" dirty="0" err="1"/>
              <a:t>Н.Соссюр</a:t>
            </a:r>
            <a:r>
              <a:rPr lang="ru-RU" altLang="ko-KR" sz="800" dirty="0"/>
              <a:t>, </a:t>
            </a:r>
            <a:r>
              <a:rPr lang="ru-RU" altLang="ko-KR" sz="800" dirty="0" err="1"/>
              <a:t>З.Б.Буссенго</a:t>
            </a:r>
            <a:r>
              <a:rPr lang="ru-RU" altLang="ko-KR" sz="800" dirty="0"/>
              <a:t>. Учение о космической роли зелёного растения окончательно</a:t>
            </a:r>
            <a:r>
              <a:rPr lang="ru-RU" altLang="ko-KR" sz="800" b="1" dirty="0"/>
              <a:t> </a:t>
            </a:r>
            <a:r>
              <a:rPr lang="ru-RU" altLang="ko-KR" sz="800" dirty="0"/>
              <a:t>было</a:t>
            </a:r>
            <a:r>
              <a:rPr lang="ru-RU" altLang="ko-KR" sz="800" b="1" dirty="0"/>
              <a:t> </a:t>
            </a:r>
            <a:r>
              <a:rPr lang="ru-RU" altLang="ko-KR" sz="800" dirty="0"/>
              <a:t>сформулировано русским физиологом </a:t>
            </a:r>
            <a:r>
              <a:rPr lang="ru-RU" altLang="ko-KR" sz="800" dirty="0" err="1"/>
              <a:t>К.А.Тимирязевым</a:t>
            </a:r>
            <a:r>
              <a:rPr lang="ru-RU" altLang="ko-KR" sz="800" dirty="0"/>
              <a:t> в 1875 г. Он экспериментально доказал, что фотосинтез подчиняется</a:t>
            </a:r>
            <a:r>
              <a:rPr lang="ru-RU" altLang="ko-KR" sz="800" b="1" dirty="0"/>
              <a:t> </a:t>
            </a:r>
            <a:r>
              <a:rPr lang="ru-RU" altLang="ko-KR" sz="800" dirty="0"/>
              <a:t>зако­ну сохранения энергии и является процессом запасания энергии света в растении.</a:t>
            </a:r>
          </a:p>
          <a:p>
            <a:pPr>
              <a:lnSpc>
                <a:spcPct val="80000"/>
              </a:lnSpc>
            </a:pPr>
            <a:r>
              <a:rPr lang="ru-RU" altLang="ko-KR" sz="800" dirty="0"/>
              <a:t>Дальнейшее развитие представлений о природе фотосинтеза свя­зано с работами физиологов растений, исследовавших зависимость процесса от внешних факторов - интенсивности света, температуры, концентрации СО2   (</a:t>
            </a:r>
            <a:r>
              <a:rPr lang="ru-RU" altLang="ko-KR" sz="800" dirty="0" err="1"/>
              <a:t>А.А.Рихтер</a:t>
            </a:r>
            <a:r>
              <a:rPr lang="ru-RU" altLang="ko-KR" sz="800" dirty="0"/>
              <a:t>, </a:t>
            </a:r>
            <a:r>
              <a:rPr lang="ru-RU" altLang="ko-KR" sz="800" dirty="0" err="1"/>
              <a:t>Р.Эмерсон</a:t>
            </a:r>
            <a:r>
              <a:rPr lang="ru-RU" altLang="ko-KR" sz="800" dirty="0"/>
              <a:t>, </a:t>
            </a:r>
            <a:r>
              <a:rPr lang="ru-RU" altLang="ko-KR" sz="800" dirty="0" err="1"/>
              <a:t>У.Арнольд</a:t>
            </a:r>
            <a:r>
              <a:rPr lang="ru-RU" altLang="ko-KR" sz="800" dirty="0"/>
              <a:t>, </a:t>
            </a:r>
            <a:r>
              <a:rPr lang="ru-RU" altLang="ko-KR" sz="800" dirty="0" err="1"/>
              <a:t>Ф.Блэкман</a:t>
            </a:r>
            <a:r>
              <a:rPr lang="ru-RU" altLang="ko-KR" sz="800" dirty="0"/>
              <a:t>). </a:t>
            </a:r>
            <a:r>
              <a:rPr lang="ru-RU" altLang="ko-KR" sz="800" dirty="0" err="1"/>
              <a:t>Д.Арноном</a:t>
            </a:r>
            <a:r>
              <a:rPr lang="ru-RU" altLang="ko-KR" sz="800" dirty="0"/>
              <a:t> и др. в 1954 году было экспериментально доказано, что процесс фотосинтеза включает световые и </a:t>
            </a:r>
            <a:r>
              <a:rPr lang="ru-RU" altLang="ko-KR" sz="800" dirty="0" err="1"/>
              <a:t>темновые</a:t>
            </a:r>
            <a:r>
              <a:rPr lang="ru-RU" altLang="ko-KR" sz="800" dirty="0"/>
              <a:t> реакции.</a:t>
            </a:r>
          </a:p>
          <a:p>
            <a:pPr>
              <a:lnSpc>
                <a:spcPct val="80000"/>
              </a:lnSpc>
            </a:pPr>
            <a:r>
              <a:rPr lang="ru-RU" altLang="ko-KR" sz="800" dirty="0"/>
              <a:t>Голландский микробиолог Ван-</a:t>
            </a:r>
            <a:r>
              <a:rPr lang="ru-RU" altLang="ko-KR" sz="800" dirty="0" err="1"/>
              <a:t>Ниль</a:t>
            </a:r>
            <a:r>
              <a:rPr lang="ru-RU" altLang="ko-KR" sz="800" dirty="0"/>
              <a:t> установил, что первичная фотохимическая реакция состоит в диссоциации воды. </a:t>
            </a:r>
            <a:r>
              <a:rPr lang="ru-RU" altLang="ko-KR" sz="800" dirty="0" err="1"/>
              <a:t>Р.Хилл</a:t>
            </a:r>
            <a:r>
              <a:rPr lang="ru-RU" altLang="ko-KR" sz="800" dirty="0"/>
              <a:t> в Кембриджском университете экспериментально разделил процессы выделения кислорода и восстановления СО2 при фотосинтезе, а </a:t>
            </a:r>
            <a:r>
              <a:rPr lang="ru-RU" altLang="ko-KR" sz="800" dirty="0" err="1"/>
              <a:t>С.Рубен</a:t>
            </a:r>
            <a:r>
              <a:rPr lang="ru-RU" altLang="ko-KR" sz="800" dirty="0"/>
              <a:t> и </a:t>
            </a:r>
            <a:r>
              <a:rPr lang="ru-RU" altLang="ko-KR" sz="800" dirty="0" err="1"/>
              <a:t>М.Камен</a:t>
            </a:r>
            <a:r>
              <a:rPr lang="ru-RU" altLang="ko-KR" sz="800" dirty="0"/>
              <a:t> в Калифорнии и  советские учёные </a:t>
            </a:r>
            <a:r>
              <a:rPr lang="ru-RU" altLang="ko-KR" sz="800" dirty="0" err="1"/>
              <a:t>А.П.Виноградов</a:t>
            </a:r>
            <a:r>
              <a:rPr lang="ru-RU" altLang="ko-KR" sz="800" dirty="0"/>
              <a:t> и </a:t>
            </a:r>
            <a:r>
              <a:rPr lang="ru-RU" altLang="ko-KR" sz="800" dirty="0" err="1"/>
              <a:t>Р.В.Тейс</a:t>
            </a:r>
            <a:r>
              <a:rPr lang="ru-RU" altLang="ko-KR" sz="800" dirty="0"/>
              <a:t> продемонстрировали, что выделяющаяся при фотосинтезе кислород принадлежит молекуле воды. В результате исследований </a:t>
            </a:r>
            <a:r>
              <a:rPr lang="ru-RU" altLang="ko-KR" sz="800" dirty="0" err="1"/>
              <a:t>М.Кальвина</a:t>
            </a:r>
            <a:r>
              <a:rPr lang="ru-RU" altLang="ko-KR" sz="800" dirty="0"/>
              <a:t> с сотрудниками была просле­жена последовательность </a:t>
            </a:r>
            <a:r>
              <a:rPr lang="ru-RU" altLang="ko-KR" sz="800" dirty="0" err="1"/>
              <a:t>темновых</a:t>
            </a:r>
            <a:r>
              <a:rPr lang="ru-RU" altLang="ko-KR" sz="800" dirty="0"/>
              <a:t> ферментативных реакций. Восста­новление СО2 до сахаров требует НАДФН и АТФ. Экспериментальное доказательство образования последних в световой стадии фотосинтеза получено </a:t>
            </a:r>
            <a:r>
              <a:rPr lang="ru-RU" altLang="ko-KR" sz="800" dirty="0" err="1"/>
              <a:t>Д.Арноном</a:t>
            </a:r>
            <a:r>
              <a:rPr lang="ru-RU" altLang="ko-KR" sz="800" dirty="0"/>
              <a:t>. Таким образом сформировались представления о том, что в зеленом листе под действием света образуются АТФ и НАДФН - элементы ассимиляционной си­лы, которые используются в ферментативных реакциях восстановления СО2 до углеводов.</a:t>
            </a:r>
          </a:p>
          <a:p>
            <a:pPr>
              <a:lnSpc>
                <a:spcPct val="80000"/>
              </a:lnSpc>
            </a:pPr>
            <a:r>
              <a:rPr lang="ru-RU" altLang="ko-KR" sz="800" dirty="0"/>
              <a:t>Следует отметить, что разнообразию форм жизни соответствует разнообразие форм фотосинтеза. Так, в бактериальном фотосинтезе вместо Н2О используются тиосульфат, Н2</a:t>
            </a:r>
            <a:r>
              <a:rPr lang="en-US" altLang="ko-KR" sz="800" i="1" dirty="0">
                <a:ea typeface="굴림" charset="-127"/>
              </a:rPr>
              <a:t>S</a:t>
            </a:r>
            <a:r>
              <a:rPr lang="ru-RU" altLang="ko-KR" sz="800" dirty="0"/>
              <a:t>, восстановленные соеди­нения селена, органические вещества. Углекислота тоже не обязатель­на и у ряда форм может быть заменена некоторыми органическими сое­динениями. Восстановление углекислоты может происходить не только за счет энергии света. Хемосинтез осуществляется за счет энергии окисления химических соединений. У </a:t>
            </a:r>
            <a:r>
              <a:rPr lang="en-US" altLang="ko-KR" sz="800" dirty="0">
                <a:ea typeface="굴림" charset="-127"/>
              </a:rPr>
              <a:t>Halobacterium </a:t>
            </a:r>
            <a:r>
              <a:rPr lang="en-US" altLang="ko-KR" sz="800" dirty="0" err="1">
                <a:ea typeface="굴림" charset="-127"/>
              </a:rPr>
              <a:t>halobium</a:t>
            </a:r>
            <a:r>
              <a:rPr lang="ru-RU" altLang="ko-KR" sz="800" dirty="0"/>
              <a:t> отмечается "</a:t>
            </a:r>
            <a:r>
              <a:rPr lang="ru-RU" altLang="ko-KR" sz="800" dirty="0" err="1"/>
              <a:t>бесхлорофиллъный</a:t>
            </a:r>
            <a:r>
              <a:rPr lang="ru-RU" altLang="ko-KR" sz="800" dirty="0"/>
              <a:t>" фотосинтез. Мембраны этих бактерий содержат красный пигмент - </a:t>
            </a:r>
            <a:r>
              <a:rPr lang="ru-RU" altLang="ko-KR" sz="800" dirty="0" err="1"/>
              <a:t>бактериородопсин</a:t>
            </a:r>
            <a:r>
              <a:rPr lang="ru-RU" altLang="ko-KR" sz="800" dirty="0"/>
              <a:t>. Поэтому изучение фотосинтеза целесообразно начать с иллюстрации разнообра­зия форм </a:t>
            </a:r>
            <a:r>
              <a:rPr lang="ru-RU" altLang="ko-KR" sz="800" dirty="0" err="1"/>
              <a:t>фототрофов</a:t>
            </a:r>
            <a:r>
              <a:rPr lang="ru-RU" altLang="ko-KR" sz="800" dirty="0"/>
              <a:t>, использующих энергию света для своей жизнедеятельности, и дать классификацию организмов по способу жизни. Полезно сравнить организацию фотосинтетического аппарата у </a:t>
            </a:r>
            <a:r>
              <a:rPr lang="ru-RU" altLang="ko-KR" sz="800" dirty="0" err="1"/>
              <a:t>прокариотных</a:t>
            </a:r>
            <a:r>
              <a:rPr lang="ru-RU" altLang="ko-KR" sz="800" dirty="0"/>
              <a:t> и </a:t>
            </a:r>
            <a:r>
              <a:rPr lang="ru-RU" altLang="ko-KR" sz="800" dirty="0" err="1"/>
              <a:t>эукариотных</a:t>
            </a:r>
            <a:r>
              <a:rPr lang="ru-RU" altLang="ko-KR" sz="800" dirty="0"/>
              <a:t> </a:t>
            </a:r>
            <a:r>
              <a:rPr lang="ru-RU" altLang="ko-KR" sz="800" dirty="0" err="1"/>
              <a:t>фототрофов</a:t>
            </a:r>
            <a:r>
              <a:rPr lang="ru-RU" altLang="ko-KR" sz="800" dirty="0"/>
              <a:t>: бактерий, водорослей, лишайни­ков, мхов, сосудистых (высших) растений.</a:t>
            </a:r>
          </a:p>
          <a:p>
            <a:pPr>
              <a:lnSpc>
                <a:spcPct val="80000"/>
              </a:lnSpc>
            </a:pPr>
            <a:r>
              <a:rPr lang="ru-RU" altLang="ko-KR" sz="800" dirty="0"/>
              <a:t>Студенты должны представлять себе особенности строения листа как органа фотосинтеза растений, знать приспособления для поглоще­ния света, газообмена, транспорта продуктов фотосинтеза. Хлоропласт - органоид, осуществляющий фотохимические и биохимические реакции фотосинтеза. Необходимо разобрать различия в строении листа и структуре хлоропластов у растений С3 - и С4 – типов ассимиляции углекислоты.</a:t>
            </a:r>
          </a:p>
          <a:p>
            <a:pPr>
              <a:lnSpc>
                <a:spcPct val="80000"/>
              </a:lnSpc>
            </a:pPr>
            <a:r>
              <a:rPr lang="ru-RU" altLang="ko-KR" sz="800" dirty="0"/>
              <a:t>Пигментные системы фотосинтезирующих организмов</a:t>
            </a:r>
          </a:p>
          <a:p>
            <a:pPr>
              <a:lnSpc>
                <a:spcPct val="80000"/>
              </a:lnSpc>
            </a:pPr>
            <a:r>
              <a:rPr lang="ru-RU" altLang="ko-KR" sz="800" dirty="0"/>
              <a:t>Для фотосинтезирующих организмов характерна единая система пигментов, химическое и спектральное разнообразие которых имеет четкое функциональное значение. Необходимо знать строение молекулы хлорофиллов, </a:t>
            </a:r>
            <a:r>
              <a:rPr lang="ru-RU" altLang="ko-KR" sz="800" dirty="0" err="1"/>
              <a:t>фикобилинов</a:t>
            </a:r>
            <a:r>
              <a:rPr lang="ru-RU" altLang="ko-KR" sz="800" dirty="0"/>
              <a:t> и каротиноидов, физико-химические свойства, роль пиг­ментов в поглощении света. Следует обратить внимание на пигментные системы разных эволюционных групп растений, а также приспособления в пигментном аппарате у организ­мов в неодинаковых местах обитания, иметь представление о явлении хроматической адаптации.</a:t>
            </a:r>
          </a:p>
          <a:p>
            <a:pPr>
              <a:lnSpc>
                <a:spcPct val="80000"/>
              </a:lnSpc>
            </a:pPr>
            <a:r>
              <a:rPr lang="ru-RU" altLang="ko-KR" sz="800" dirty="0"/>
              <a:t>Разбирая биосинтез пигментов, надо отметить не только основные моменты биосинтеза молекулы хлорофилла, </a:t>
            </a:r>
            <a:r>
              <a:rPr lang="ru-RU" altLang="ko-KR" sz="800" dirty="0" err="1"/>
              <a:t>фикобилинов</a:t>
            </a:r>
            <a:r>
              <a:rPr lang="ru-RU" altLang="ko-KR" sz="800" dirty="0"/>
              <a:t> или каротиноидов, но и обсудить закономерности формирования системы пигментов - образования агрегированных форм хлорофиллов, связь пиг</a:t>
            </a:r>
            <a:r>
              <a:rPr lang="kk-KZ" altLang="ko-KR" sz="800" dirty="0"/>
              <a:t>1</a:t>
            </a:r>
            <a:r>
              <a:rPr lang="ru-RU" altLang="ko-KR" sz="800" dirty="0"/>
              <a:t>­ментов с белковыми и липидными компонентами хлоропластов.</a:t>
            </a:r>
          </a:p>
          <a:p>
            <a:pPr>
              <a:lnSpc>
                <a:spcPct val="80000"/>
              </a:lnSpc>
            </a:pPr>
            <a:r>
              <a:rPr lang="ru-RU" altLang="ko-KR" sz="800" dirty="0"/>
              <a:t>Световая стадия фотосинтеза</a:t>
            </a:r>
          </a:p>
          <a:p>
            <a:pPr>
              <a:lnSpc>
                <a:spcPct val="80000"/>
              </a:lnSpc>
            </a:pPr>
            <a:r>
              <a:rPr lang="ru-RU" altLang="ko-KR" sz="800" dirty="0"/>
              <a:t>В световой стадии фотосинтеза осуществляются первичные процессы фотосинтеза:</a:t>
            </a:r>
          </a:p>
          <a:p>
            <a:pPr>
              <a:lnSpc>
                <a:spcPct val="80000"/>
              </a:lnSpc>
            </a:pPr>
            <a:r>
              <a:rPr lang="ru-RU" altLang="ko-KR" sz="800" dirty="0"/>
              <a:t>-  поглощение электромагнитной энергии Солнца, </a:t>
            </a:r>
          </a:p>
          <a:p>
            <a:pPr>
              <a:lnSpc>
                <a:spcPct val="80000"/>
              </a:lnSpc>
            </a:pPr>
            <a:r>
              <a:rPr lang="ru-RU" altLang="ko-KR" sz="800" dirty="0"/>
              <a:t>запасание её в структуре пигмента в виде энергии электронного возбуждения,</a:t>
            </a:r>
          </a:p>
          <a:p>
            <a:pPr>
              <a:lnSpc>
                <a:spcPct val="80000"/>
              </a:lnSpc>
            </a:pPr>
            <a:r>
              <a:rPr lang="ru-RU" altLang="ko-KR" sz="800" dirty="0"/>
              <a:t>процессы миграции энергии в реакционный центр,</a:t>
            </a:r>
          </a:p>
          <a:p>
            <a:pPr>
              <a:lnSpc>
                <a:spcPct val="80000"/>
              </a:lnSpc>
            </a:pPr>
            <a:r>
              <a:rPr lang="ru-RU" altLang="ko-KR" sz="800" dirty="0"/>
              <a:t>окислительно-восстановительные реакции в реакционном центре.</a:t>
            </a:r>
          </a:p>
          <a:p>
            <a:pPr>
              <a:lnSpc>
                <a:spcPct val="80000"/>
              </a:lnSpc>
            </a:pPr>
            <a:r>
              <a:rPr lang="ru-RU" altLang="ko-KR" sz="800" dirty="0"/>
              <a:t>Световая стадия фотосинтеза осуществляется с участием двух фотосистем: ФС </a:t>
            </a:r>
            <a:r>
              <a:rPr lang="en-US" altLang="ko-KR" sz="800" dirty="0">
                <a:ea typeface="굴림" charset="-127"/>
              </a:rPr>
              <a:t>I </a:t>
            </a:r>
            <a:r>
              <a:rPr lang="ru-RU" altLang="ko-KR" sz="800" dirty="0"/>
              <a:t>и ФС </a:t>
            </a:r>
            <a:r>
              <a:rPr lang="en-US" altLang="ko-KR" sz="800" dirty="0">
                <a:ea typeface="굴림" charset="-127"/>
              </a:rPr>
              <a:t>II</a:t>
            </a:r>
            <a:r>
              <a:rPr lang="ru-RU" altLang="ko-KR" sz="800" dirty="0"/>
              <a:t>. Следует знать определение квантового выхода и квантового расхода фотосинтеза, эффект усиления Эмерсона, состав и свойства фотосистем. Центральным моментом при рассмотрении световой стадии фото­синтеза является реакция разделения заряда, которая осуществляется в реакционном центре. Необходимо, чтобы у студента были четкие представления о свойствах и функциях пигментов антенного (</a:t>
            </a:r>
            <a:r>
              <a:rPr lang="ru-RU" altLang="ko-KR" sz="800" dirty="0" err="1"/>
              <a:t>светособирающего</a:t>
            </a:r>
            <a:r>
              <a:rPr lang="ru-RU" altLang="ko-KR" sz="800" dirty="0"/>
              <a:t>)  комплекса  и пигментов реакционного центра, о миграции энергии в пигментных системах, о первичных донорах и акцепторах электронов. </a:t>
            </a:r>
          </a:p>
          <a:p>
            <a:pPr>
              <a:lnSpc>
                <a:spcPct val="80000"/>
              </a:lnSpc>
            </a:pPr>
            <a:r>
              <a:rPr lang="ru-RU" altLang="ko-KR" sz="800" dirty="0"/>
              <a:t>Характеризуя </a:t>
            </a:r>
            <a:r>
              <a:rPr lang="ru-RU" altLang="ko-KR" sz="800" dirty="0" err="1"/>
              <a:t>электронтранспортную</a:t>
            </a:r>
            <a:r>
              <a:rPr lang="ru-RU" altLang="ko-KR" sz="800" b="1" dirty="0"/>
              <a:t> </a:t>
            </a:r>
            <a:r>
              <a:rPr lang="ru-RU" altLang="ko-KR" sz="800" dirty="0"/>
              <a:t>систему, студент должен обратить внимание на компонентный состав, на конечные доноры электронов и структуру ЭТЦ, отметить участки ЭТЦ, на которых перенос электронов требует затра­ты энергии извне, и участки ЭТЦ, на которых транспорт электронов происходит спонтанно и сопровождается выделением энергии. Следует знать, как происходит запасание энергии в форме АТФ. Обсуждая природу </a:t>
            </a:r>
            <a:r>
              <a:rPr lang="ru-RU" altLang="ko-KR" sz="800" dirty="0" err="1"/>
              <a:t>фотофосфорилирования</a:t>
            </a:r>
            <a:r>
              <a:rPr lang="ru-RU" altLang="ko-KR" sz="800" dirty="0"/>
              <a:t>, полезно вспомнить строение хлоропластов, выделить компартменты, которые образует мембранная система органоида, вспомнить организацию ЭТЦ в мембране </a:t>
            </a:r>
            <a:r>
              <a:rPr lang="ru-RU" altLang="ko-KR" sz="800" dirty="0" err="1"/>
              <a:t>тилакоида</a:t>
            </a:r>
            <a:r>
              <a:rPr lang="ru-RU" altLang="ko-KR" sz="800" dirty="0"/>
              <a:t>, как происходит транспорт протонов, активируемый процессом тран­спорта электронов, а также как возникает градиент ионов водорода через мембрану </a:t>
            </a:r>
            <a:r>
              <a:rPr lang="ru-RU" altLang="ko-KR" sz="800" dirty="0" err="1"/>
              <a:t>тилакоида</a:t>
            </a:r>
            <a:r>
              <a:rPr lang="ru-RU" altLang="ko-KR" sz="800" dirty="0"/>
              <a:t>.</a:t>
            </a:r>
          </a:p>
          <a:p>
            <a:pPr>
              <a:lnSpc>
                <a:spcPct val="80000"/>
              </a:lnSpc>
            </a:pPr>
            <a:r>
              <a:rPr lang="ru-RU" altLang="ko-KR" sz="800" dirty="0"/>
              <a:t>Разбирая процессы, составляющие световую ста­дию фотосинтеза, помнить, что главным итогом ее является образование ассимиляционной силы - НАДФН и АТФ.                       </a:t>
            </a:r>
          </a:p>
          <a:p>
            <a:pPr>
              <a:lnSpc>
                <a:spcPct val="80000"/>
              </a:lnSpc>
            </a:pPr>
            <a:r>
              <a:rPr lang="ru-RU" altLang="ko-KR" sz="800" dirty="0" err="1"/>
              <a:t>Темновая</a:t>
            </a:r>
            <a:r>
              <a:rPr lang="ru-RU" altLang="ko-KR" sz="800" dirty="0"/>
              <a:t> стадия фотосинтеза.</a:t>
            </a:r>
          </a:p>
          <a:p>
            <a:pPr>
              <a:lnSpc>
                <a:spcPct val="80000"/>
              </a:lnSpc>
            </a:pPr>
            <a:r>
              <a:rPr lang="ru-RU" altLang="ko-KR" sz="800" dirty="0" err="1"/>
              <a:t>Темновая</a:t>
            </a:r>
            <a:r>
              <a:rPr lang="ru-RU" altLang="ko-KR" sz="800" dirty="0"/>
              <a:t> стадия фотосинтеза - процессы, связанные с фиксаций и восстановлением углекислоты   и образованием углеводов.</a:t>
            </a:r>
          </a:p>
          <a:p>
            <a:pPr>
              <a:lnSpc>
                <a:spcPct val="80000"/>
              </a:lnSpc>
            </a:pPr>
            <a:r>
              <a:rPr lang="ru-RU" altLang="ko-KR" sz="800" dirty="0"/>
              <a:t>Разбирая цикл Кальвина, последовательность био­химических превращений разделить на три фазы: I) </a:t>
            </a:r>
            <a:r>
              <a:rPr lang="ru-RU" altLang="ko-KR" sz="800" dirty="0" err="1"/>
              <a:t>карбоксилирование</a:t>
            </a:r>
            <a:r>
              <a:rPr lang="ru-RU" altLang="ko-KR" sz="800" dirty="0"/>
              <a:t>, 2) восстановление, 3) регенерация акцептора. Следует знать первичный акцептор и первичный продукт цикла,  свойства </a:t>
            </a:r>
            <a:r>
              <a:rPr lang="ru-RU" altLang="ko-KR" sz="800" dirty="0" err="1"/>
              <a:t>рибулозобисфосфаткарбоксилазы</a:t>
            </a:r>
            <a:r>
              <a:rPr lang="ru-RU" altLang="ko-KR" sz="800" dirty="0"/>
              <a:t> (</a:t>
            </a:r>
            <a:r>
              <a:rPr lang="ru-RU" altLang="ko-KR" sz="800" dirty="0" err="1"/>
              <a:t>РуБФК</a:t>
            </a:r>
            <a:r>
              <a:rPr lang="ru-RU" altLang="ko-KR" sz="800" dirty="0"/>
              <a:t>) и роль света в регуляции </a:t>
            </a:r>
            <a:r>
              <a:rPr lang="ru-RU" altLang="ko-KR" sz="800" dirty="0" err="1"/>
              <a:t>темновых</a:t>
            </a:r>
            <a:r>
              <a:rPr lang="ru-RU" altLang="ko-KR" sz="800" dirty="0"/>
              <a:t> реакций фотосинтеза. Стимулируемый све­том транспорт протонов и ионов Мg2+ является ведущим моментом в ак­тивации ключевых ферментов цикла Кальвина.</a:t>
            </a:r>
          </a:p>
          <a:p>
            <a:pPr>
              <a:lnSpc>
                <a:spcPct val="80000"/>
              </a:lnSpc>
            </a:pPr>
            <a:r>
              <a:rPr lang="ru-RU" altLang="ko-KR" sz="800" dirty="0"/>
              <a:t>Кроме цикла Кальвина надо знать и другие пути восста­новительных превращений СО2 : С4 – путь ассимиляции (цикл </a:t>
            </a:r>
            <a:r>
              <a:rPr lang="ru-RU" altLang="ko-KR" sz="800" dirty="0" err="1"/>
              <a:t>Хетча</a:t>
            </a:r>
            <a:r>
              <a:rPr lang="ru-RU" altLang="ko-KR" sz="800" dirty="0"/>
              <a:t> и </a:t>
            </a:r>
            <a:r>
              <a:rPr lang="ru-RU" altLang="ko-KR" sz="800" dirty="0" err="1"/>
              <a:t>Слэка</a:t>
            </a:r>
            <a:r>
              <a:rPr lang="ru-RU" altLang="ko-KR" sz="800" dirty="0"/>
              <a:t>), фотосинтез по типу толстянковых (САМ-метаболизм), последовательность реакций и ключевые ферменты в циклах. Рассмотреть у растений С4-типа особенности анатомического строения тканей листа, хлоропластов, своеобразие световой и </a:t>
            </a:r>
            <a:r>
              <a:rPr lang="ru-RU" altLang="ko-KR" sz="800" dirty="0" err="1"/>
              <a:t>темновой</a:t>
            </a:r>
            <a:r>
              <a:rPr lang="ru-RU" altLang="ko-KR" sz="800" dirty="0"/>
              <a:t> стадии фотосинтеза. </a:t>
            </a:r>
          </a:p>
          <a:p>
            <a:pPr>
              <a:lnSpc>
                <a:spcPct val="80000"/>
              </a:lnSpc>
            </a:pPr>
            <a:r>
              <a:rPr lang="ru-RU" altLang="ko-KR" sz="800" dirty="0"/>
              <a:t>Необходимо знать, как осуществляется при фотосинтезе биосинтез первичных углеводов - сахарозы, крахмала, </a:t>
            </a:r>
            <a:r>
              <a:rPr lang="ru-RU" altLang="ko-KR" sz="800" dirty="0" err="1"/>
              <a:t>олигосахаров</a:t>
            </a:r>
            <a:r>
              <a:rPr lang="ru-RU" altLang="ko-KR" sz="800" dirty="0"/>
              <a:t>. Следу­ет обратить внимание на </a:t>
            </a:r>
            <a:r>
              <a:rPr lang="ru-RU" altLang="ko-KR" sz="800" dirty="0" err="1"/>
              <a:t>бифункциональность</a:t>
            </a:r>
            <a:r>
              <a:rPr lang="ru-RU" altLang="ko-KR" sz="800" dirty="0"/>
              <a:t> </a:t>
            </a:r>
            <a:r>
              <a:rPr lang="ru-RU" altLang="ko-KR" sz="800" dirty="0" err="1"/>
              <a:t>РуБФ</a:t>
            </a:r>
            <a:r>
              <a:rPr lang="ru-RU" altLang="ko-KR" sz="800" dirty="0"/>
              <a:t>-карбоксилазы/ </a:t>
            </a:r>
            <a:r>
              <a:rPr lang="ru-RU" altLang="ko-KR" sz="800" dirty="0" err="1"/>
              <a:t>оксигеназы</a:t>
            </a:r>
            <a:r>
              <a:rPr lang="ru-RU" altLang="ko-KR" sz="800" dirty="0"/>
              <a:t> и связанную с этим структурно-функциональную организацию </a:t>
            </a:r>
            <a:r>
              <a:rPr lang="ru-RU" altLang="ko-KR" sz="800" dirty="0" err="1"/>
              <a:t>фотодыхания</a:t>
            </a:r>
            <a:r>
              <a:rPr lang="ru-RU" altLang="ko-KR" sz="800" dirty="0"/>
              <a:t> </a:t>
            </a:r>
            <a:endParaRPr lang="ru-RU" sz="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495300" y="244475"/>
            <a:ext cx="9085263" cy="517525"/>
          </a:xfrm>
        </p:spPr>
        <p:txBody>
          <a:bodyPr/>
          <a:lstStyle/>
          <a:p>
            <a:endParaRPr lang="ru-RU" dirty="0"/>
          </a:p>
        </p:txBody>
      </p:sp>
      <p:sp>
        <p:nvSpPr>
          <p:cNvPr id="24579" name="Rectangle 3"/>
          <p:cNvSpPr>
            <a:spLocks noGrp="1" noRot="1" noChangeArrowheads="1"/>
          </p:cNvSpPr>
          <p:nvPr>
            <p:ph type="body" idx="1"/>
          </p:nvPr>
        </p:nvSpPr>
        <p:spPr>
          <a:xfrm>
            <a:off x="908050" y="908720"/>
            <a:ext cx="8674100" cy="6048672"/>
          </a:xfrm>
        </p:spPr>
        <p:txBody>
          <a:bodyPr/>
          <a:lstStyle/>
          <a:p>
            <a:pPr>
              <a:lnSpc>
                <a:spcPct val="80000"/>
              </a:lnSpc>
            </a:pPr>
            <a:r>
              <a:rPr lang="ru-RU" altLang="ko-KR" sz="900" dirty="0"/>
              <a:t>Разбирая биосинтез пигментов, надо отметить не только основные моменты биосинтеза молекулы хлорофилла, </a:t>
            </a:r>
            <a:r>
              <a:rPr lang="ru-RU" altLang="ko-KR" sz="900" dirty="0" err="1"/>
              <a:t>фикобилинов</a:t>
            </a:r>
            <a:r>
              <a:rPr lang="ru-RU" altLang="ko-KR" sz="900" dirty="0"/>
              <a:t> или каротиноидов, но и обсудить закономерности формирования системы пигментов - образования агрегированных форм хлорофиллов, связь пиг</a:t>
            </a:r>
            <a:r>
              <a:rPr lang="kk-KZ" altLang="ko-KR" sz="900" dirty="0"/>
              <a:t>1</a:t>
            </a:r>
            <a:r>
              <a:rPr lang="ru-RU" altLang="ko-KR" sz="900" dirty="0"/>
              <a:t>­ментов с белковыми и липидными компонентами хлоропластов.</a:t>
            </a:r>
          </a:p>
          <a:p>
            <a:pPr>
              <a:lnSpc>
                <a:spcPct val="80000"/>
              </a:lnSpc>
            </a:pPr>
            <a:r>
              <a:rPr lang="ru-RU" altLang="ko-KR" sz="1000" b="1" dirty="0"/>
              <a:t>Световая стадия фотосинтеза</a:t>
            </a:r>
            <a:endParaRPr lang="ru-RU" altLang="ko-KR" sz="900" b="1" dirty="0"/>
          </a:p>
          <a:p>
            <a:pPr>
              <a:lnSpc>
                <a:spcPct val="80000"/>
              </a:lnSpc>
            </a:pPr>
            <a:r>
              <a:rPr lang="ru-RU" altLang="ko-KR" sz="900" dirty="0"/>
              <a:t>В световой стадии фотосинтеза осуществляются первичные процессы фотосинтеза:</a:t>
            </a:r>
          </a:p>
          <a:p>
            <a:pPr>
              <a:lnSpc>
                <a:spcPct val="80000"/>
              </a:lnSpc>
            </a:pPr>
            <a:r>
              <a:rPr lang="ru-RU" altLang="ko-KR" sz="900" dirty="0"/>
              <a:t>-  поглощение электромагнитной энергии Солнца, </a:t>
            </a:r>
          </a:p>
          <a:p>
            <a:pPr>
              <a:lnSpc>
                <a:spcPct val="80000"/>
              </a:lnSpc>
            </a:pPr>
            <a:r>
              <a:rPr lang="ru-RU" altLang="ko-KR" sz="900" dirty="0"/>
              <a:t>запасание её в структуре пигмента в виде энергии электронного возбуждения,</a:t>
            </a:r>
          </a:p>
          <a:p>
            <a:pPr>
              <a:lnSpc>
                <a:spcPct val="80000"/>
              </a:lnSpc>
            </a:pPr>
            <a:r>
              <a:rPr lang="ru-RU" altLang="ko-KR" sz="900" dirty="0"/>
              <a:t>процессы миграции энергии в реакционный центр,</a:t>
            </a:r>
          </a:p>
          <a:p>
            <a:pPr>
              <a:lnSpc>
                <a:spcPct val="80000"/>
              </a:lnSpc>
            </a:pPr>
            <a:r>
              <a:rPr lang="ru-RU" altLang="ko-KR" sz="900" dirty="0"/>
              <a:t>окислительно-восстановительные реакции в реакционном центре.</a:t>
            </a:r>
          </a:p>
          <a:p>
            <a:pPr>
              <a:lnSpc>
                <a:spcPct val="80000"/>
              </a:lnSpc>
            </a:pPr>
            <a:r>
              <a:rPr lang="ru-RU" altLang="ko-KR" sz="900" dirty="0"/>
              <a:t>Световая стадия фотосинтеза осуществляется с участием двух фотосистем: ФС </a:t>
            </a:r>
            <a:r>
              <a:rPr lang="en-US" altLang="ko-KR" sz="900" dirty="0">
                <a:ea typeface="굴림" charset="-127"/>
              </a:rPr>
              <a:t>I </a:t>
            </a:r>
            <a:r>
              <a:rPr lang="ru-RU" altLang="ko-KR" sz="900" dirty="0"/>
              <a:t>и ФС </a:t>
            </a:r>
            <a:r>
              <a:rPr lang="en-US" altLang="ko-KR" sz="900" dirty="0">
                <a:ea typeface="굴림" charset="-127"/>
              </a:rPr>
              <a:t>II</a:t>
            </a:r>
            <a:r>
              <a:rPr lang="ru-RU" altLang="ko-KR" sz="900" dirty="0"/>
              <a:t>. Следует знать определение квантового выхода и квантового расхода фотосинтеза, эффект усиления Эмерсона, состав и свойства фотосистем. Центральным моментом при рассмотрении световой стадии фото­синтеза является реакция разделения заряда, которая осуществляется в реакционном центре. Необходимо, чтобы у студента были четкие представления о свойствах и функциях пигментов антенного (</a:t>
            </a:r>
            <a:r>
              <a:rPr lang="ru-RU" altLang="ko-KR" sz="900" dirty="0" err="1"/>
              <a:t>светособирающего</a:t>
            </a:r>
            <a:r>
              <a:rPr lang="ru-RU" altLang="ko-KR" sz="900" dirty="0"/>
              <a:t>)  комплекса  и пигментов реакционного центра, о миграции энергии в пигментных системах, о первичных донорах и акцепторах электронов. </a:t>
            </a:r>
          </a:p>
          <a:p>
            <a:pPr>
              <a:lnSpc>
                <a:spcPct val="80000"/>
              </a:lnSpc>
            </a:pPr>
            <a:r>
              <a:rPr lang="ru-RU" altLang="ko-KR" sz="900" dirty="0"/>
              <a:t>Характеризуя </a:t>
            </a:r>
            <a:r>
              <a:rPr lang="ru-RU" altLang="ko-KR" sz="900" dirty="0" err="1"/>
              <a:t>электронтранспортную</a:t>
            </a:r>
            <a:r>
              <a:rPr lang="ru-RU" altLang="ko-KR" sz="900" b="1" dirty="0"/>
              <a:t> </a:t>
            </a:r>
            <a:r>
              <a:rPr lang="ru-RU" altLang="ko-KR" sz="900" dirty="0"/>
              <a:t>систему, студент должен обратить внимание на компонентный состав, на конечные доноры электронов и структуру ЭТЦ, отметить участки ЭТЦ, на которых перенос электронов требует затра­ты энергии извне, и участки ЭТЦ, на которых транспорт электронов происходит спонтанно и сопровождается выделением энергии. Следует знать, как происходит запасание энергии в форме АТФ. Обсуждая природу </a:t>
            </a:r>
            <a:r>
              <a:rPr lang="ru-RU" altLang="ko-KR" sz="900" dirty="0" err="1"/>
              <a:t>фотофосфорилирования</a:t>
            </a:r>
            <a:r>
              <a:rPr lang="ru-RU" altLang="ko-KR" sz="900" dirty="0"/>
              <a:t>, полезно вспомнить строение хлоропластов, выделить компартменты, которые образует мембранная система органоида, вспомнить организацию ЭТЦ в мембране </a:t>
            </a:r>
            <a:r>
              <a:rPr lang="ru-RU" altLang="ko-KR" sz="900" dirty="0" err="1"/>
              <a:t>тилакоида</a:t>
            </a:r>
            <a:r>
              <a:rPr lang="ru-RU" altLang="ko-KR" sz="900" dirty="0"/>
              <a:t>, как происходит транспорт протонов, активируемый процессом тран­спорта электронов, а также как возникает градиент ионов водорода через мембрану </a:t>
            </a:r>
            <a:r>
              <a:rPr lang="ru-RU" altLang="ko-KR" sz="900" dirty="0" err="1"/>
              <a:t>тилакоида</a:t>
            </a:r>
            <a:r>
              <a:rPr lang="ru-RU" altLang="ko-KR" sz="900" dirty="0"/>
              <a:t>.</a:t>
            </a:r>
          </a:p>
          <a:p>
            <a:pPr>
              <a:lnSpc>
                <a:spcPct val="80000"/>
              </a:lnSpc>
            </a:pPr>
            <a:r>
              <a:rPr lang="ru-RU" altLang="ko-KR" sz="900" dirty="0"/>
              <a:t>Разбирая процессы, составляющие световую ста­дию фотосинтеза, помнить, что главным итогом ее является образование ассимиляционной силы - НАДФН и АТФ.                       </a:t>
            </a:r>
          </a:p>
          <a:p>
            <a:pPr>
              <a:lnSpc>
                <a:spcPct val="80000"/>
              </a:lnSpc>
            </a:pPr>
            <a:r>
              <a:rPr lang="ru-RU" altLang="ko-KR" sz="900" dirty="0" err="1"/>
              <a:t>Темновая</a:t>
            </a:r>
            <a:r>
              <a:rPr lang="ru-RU" altLang="ko-KR" sz="900" dirty="0"/>
              <a:t> стадия фотосинтеза.</a:t>
            </a:r>
          </a:p>
          <a:p>
            <a:pPr>
              <a:lnSpc>
                <a:spcPct val="80000"/>
              </a:lnSpc>
            </a:pPr>
            <a:r>
              <a:rPr lang="ru-RU" altLang="ko-KR" sz="900" dirty="0" err="1"/>
              <a:t>Темновая</a:t>
            </a:r>
            <a:r>
              <a:rPr lang="ru-RU" altLang="ko-KR" sz="900" dirty="0"/>
              <a:t> стадия фотосинтеза - процессы, связанные с фиксаций и восстановлением углекислоты   и образованием углеводов.</a:t>
            </a:r>
          </a:p>
          <a:p>
            <a:pPr>
              <a:lnSpc>
                <a:spcPct val="80000"/>
              </a:lnSpc>
            </a:pPr>
            <a:r>
              <a:rPr lang="ru-RU" altLang="ko-KR" sz="900" dirty="0"/>
              <a:t>Разбирая цикл Кальвина, последовательность био­химических превращений разделить на три фазы: I) </a:t>
            </a:r>
            <a:r>
              <a:rPr lang="ru-RU" altLang="ko-KR" sz="900" dirty="0" err="1"/>
              <a:t>карбоксилирование</a:t>
            </a:r>
            <a:r>
              <a:rPr lang="ru-RU" altLang="ko-KR" sz="900" dirty="0"/>
              <a:t>, 2) восстановление, 3) регенерация акцептора. Следует знать первичный акцептор и первичный продукт цикла,  свойства </a:t>
            </a:r>
            <a:r>
              <a:rPr lang="ru-RU" altLang="ko-KR" sz="900" dirty="0" err="1"/>
              <a:t>рибулозобисфосфаткарбоксилазы</a:t>
            </a:r>
            <a:r>
              <a:rPr lang="ru-RU" altLang="ko-KR" sz="900" dirty="0"/>
              <a:t> (</a:t>
            </a:r>
            <a:r>
              <a:rPr lang="ru-RU" altLang="ko-KR" sz="900" dirty="0" err="1"/>
              <a:t>РуБФК</a:t>
            </a:r>
            <a:r>
              <a:rPr lang="ru-RU" altLang="ko-KR" sz="900" dirty="0"/>
              <a:t>) и роль света в регуляции </a:t>
            </a:r>
            <a:r>
              <a:rPr lang="ru-RU" altLang="ko-KR" sz="900" dirty="0" err="1"/>
              <a:t>темновых</a:t>
            </a:r>
            <a:r>
              <a:rPr lang="ru-RU" altLang="ko-KR" sz="900" dirty="0"/>
              <a:t> реакций фотосинтеза. Стимулируемый све­том транспорт протонов и ионов Мg2+ является ведущим моментом в ак­тивации ключевых ферментов цикла Кальвина.</a:t>
            </a:r>
          </a:p>
          <a:p>
            <a:pPr>
              <a:lnSpc>
                <a:spcPct val="80000"/>
              </a:lnSpc>
            </a:pPr>
            <a:r>
              <a:rPr lang="ru-RU" altLang="ko-KR" sz="900" dirty="0"/>
              <a:t>Кроме цикла Кальвина надо знать и другие пути восста­новительных превращений СО2 : С4 – путь ассимиляции (цикл </a:t>
            </a:r>
            <a:r>
              <a:rPr lang="ru-RU" altLang="ko-KR" sz="900" dirty="0" err="1"/>
              <a:t>Хетча</a:t>
            </a:r>
            <a:r>
              <a:rPr lang="ru-RU" altLang="ko-KR" sz="900" dirty="0"/>
              <a:t> и </a:t>
            </a:r>
            <a:r>
              <a:rPr lang="ru-RU" altLang="ko-KR" sz="900" dirty="0" err="1"/>
              <a:t>Слэка</a:t>
            </a:r>
            <a:r>
              <a:rPr lang="ru-RU" altLang="ko-KR" sz="900" dirty="0"/>
              <a:t>), фотосинтез по типу толстянковых (САМ-метаболизм), последовательность реакций и ключевые ферменты в циклах. Рассмотреть у растений С4-типа особенности анатомического строения тканей листа, хлоропластов, своеобразие световой и </a:t>
            </a:r>
            <a:r>
              <a:rPr lang="ru-RU" altLang="ko-KR" sz="900" dirty="0" err="1"/>
              <a:t>темновой</a:t>
            </a:r>
            <a:r>
              <a:rPr lang="ru-RU" altLang="ko-KR" sz="900" dirty="0"/>
              <a:t> стадии фотосинтеза. </a:t>
            </a:r>
          </a:p>
          <a:p>
            <a:pPr>
              <a:lnSpc>
                <a:spcPct val="80000"/>
              </a:lnSpc>
            </a:pPr>
            <a:r>
              <a:rPr lang="ru-RU" altLang="ko-KR" sz="900" dirty="0"/>
              <a:t>Необходимо знать, как осуществляется при фотосинтезе биосинтез первичных углеводов - сахарозы, крахмала, </a:t>
            </a:r>
            <a:r>
              <a:rPr lang="ru-RU" altLang="ko-KR" sz="900" dirty="0" err="1"/>
              <a:t>олигосахаров</a:t>
            </a:r>
            <a:r>
              <a:rPr lang="ru-RU" altLang="ko-KR" sz="900" dirty="0"/>
              <a:t>. Следу­ет обратить внимание на </a:t>
            </a:r>
            <a:r>
              <a:rPr lang="ru-RU" altLang="ko-KR" sz="900" dirty="0" err="1"/>
              <a:t>бифункциональность</a:t>
            </a:r>
            <a:r>
              <a:rPr lang="ru-RU" altLang="ko-KR" sz="900" dirty="0"/>
              <a:t> </a:t>
            </a:r>
            <a:r>
              <a:rPr lang="ru-RU" altLang="ko-KR" sz="900" dirty="0" err="1"/>
              <a:t>РуБФ</a:t>
            </a:r>
            <a:r>
              <a:rPr lang="ru-RU" altLang="ko-KR" sz="900" dirty="0"/>
              <a:t>-карбоксилазы/ </a:t>
            </a:r>
            <a:r>
              <a:rPr lang="ru-RU" altLang="ko-KR" sz="900" dirty="0" err="1"/>
              <a:t>оксигеназы</a:t>
            </a:r>
            <a:r>
              <a:rPr lang="ru-RU" altLang="ko-KR" sz="900" dirty="0"/>
              <a:t> и связанную с этим структурно-функциональную организацию </a:t>
            </a:r>
            <a:r>
              <a:rPr lang="ru-RU" altLang="ko-KR" sz="900" dirty="0" err="1"/>
              <a:t>фотодыхания</a:t>
            </a:r>
            <a:r>
              <a:rPr lang="ru-RU" altLang="ko-KR" sz="900" dirty="0"/>
              <a:t> </a:t>
            </a:r>
            <a:r>
              <a:rPr lang="ru-RU" sz="900" dirty="0" err="1"/>
              <a:t>фотодыхания</a:t>
            </a:r>
            <a:r>
              <a:rPr lang="ru-RU" sz="900" dirty="0"/>
              <a:t>, которое осуществляется на основе взаимосвязанного функционирования трех органоидов - хлоропластов, </a:t>
            </a:r>
            <a:r>
              <a:rPr lang="ru-RU" sz="900" dirty="0" err="1"/>
              <a:t>пероксисом</a:t>
            </a:r>
            <a:r>
              <a:rPr lang="ru-RU" sz="900" dirty="0"/>
              <a:t> и </a:t>
            </a:r>
            <a:r>
              <a:rPr lang="ru-RU" sz="900" dirty="0" err="1"/>
              <a:t>митохондрий</a:t>
            </a:r>
            <a:r>
              <a:rPr lang="ru-RU" sz="900" dirty="0"/>
              <a:t>, и его физио­логическую роль. </a:t>
            </a:r>
          </a:p>
          <a:p>
            <a:pPr>
              <a:lnSpc>
                <a:spcPct val="80000"/>
              </a:lnSpc>
            </a:pPr>
            <a:r>
              <a:rPr lang="ru-RU" sz="900" dirty="0"/>
              <a:t>Экология фотосинтеза.</a:t>
            </a:r>
          </a:p>
          <a:p>
            <a:pPr>
              <a:lnSpc>
                <a:spcPct val="80000"/>
              </a:lnSpc>
            </a:pPr>
            <a:r>
              <a:rPr lang="ru-RU" sz="900" dirty="0"/>
              <a:t>Следует знать, как зависит процесс фотосинтеза от основных факторов внешней среды - интенсивности и спектрального состава све­та, концентрации СО2 и О2, </a:t>
            </a:r>
            <a:r>
              <a:rPr lang="ru-RU" sz="900" dirty="0" err="1"/>
              <a:t>оводненности</a:t>
            </a:r>
            <a:r>
              <a:rPr lang="ru-RU" sz="900" dirty="0"/>
              <a:t> тканей, температуры и </a:t>
            </a:r>
            <a:r>
              <a:rPr lang="en-US" sz="900" dirty="0"/>
              <a:t>NPK</a:t>
            </a:r>
            <a:r>
              <a:rPr lang="ru-RU" sz="900" dirty="0"/>
              <a:t>. В ка­ких пределах лежат границы приспособляемости к каждому фактору и какие процессы обеспечивают адаптацию фотосинтетического аппарата. Особенности организации фотосинтеза у растений разных экологических групп. Следует ориентироваться в глобальных масштабах фотосинтети­ческой деятельности растений в биосфере и связи этих явлений с экологическим равновесием в природе.</a:t>
            </a:r>
          </a:p>
          <a:p>
            <a:pPr>
              <a:lnSpc>
                <a:spcPct val="80000"/>
              </a:lnSpc>
            </a:pPr>
            <a:r>
              <a:rPr lang="ru-RU" sz="900" dirty="0"/>
              <a:t>Знать суточные и сезонные ритмы фотосинтеза. Рассмотреть взаимоотношения роста и интенсивности фотосинтеза как основы продуктивности растений. Обсудить пути повышения фотосинтетической деятельности сельскохозяйственных растений. </a:t>
            </a:r>
          </a:p>
          <a:p>
            <a:pPr>
              <a:lnSpc>
                <a:spcPct val="80000"/>
              </a:lnSpc>
            </a:pPr>
            <a:r>
              <a:rPr lang="ru-RU" sz="900" dirty="0"/>
              <a:t>Литература</a:t>
            </a:r>
            <a:endParaRPr lang="ru-RU" sz="900" b="1" dirty="0"/>
          </a:p>
          <a:p>
            <a:pPr>
              <a:lnSpc>
                <a:spcPct val="80000"/>
              </a:lnSpc>
            </a:pPr>
            <a:r>
              <a:rPr lang="ru-RU" sz="900" dirty="0"/>
              <a:t>Основная</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endParaRPr lang="ru-RU"/>
          </a:p>
        </p:txBody>
      </p:sp>
      <p:sp>
        <p:nvSpPr>
          <p:cNvPr id="25603" name="Rectangle 3"/>
          <p:cNvSpPr>
            <a:spLocks noGrp="1" noRot="1" noChangeArrowheads="1"/>
          </p:cNvSpPr>
          <p:nvPr>
            <p:ph type="body" idx="1"/>
          </p:nvPr>
        </p:nvSpPr>
        <p:spPr/>
        <p:txBody>
          <a:bodyPr/>
          <a:lstStyle/>
          <a:p>
            <a:pPr>
              <a:lnSpc>
                <a:spcPct val="80000"/>
              </a:lnSpc>
            </a:pPr>
            <a:r>
              <a:rPr lang="ru-RU" sz="1200" dirty="0"/>
              <a:t>Полевой В.В. Физиология растений. М, Высшая школа, 1989.</a:t>
            </a:r>
          </a:p>
          <a:p>
            <a:pPr>
              <a:lnSpc>
                <a:spcPct val="80000"/>
              </a:lnSpc>
            </a:pPr>
            <a:r>
              <a:rPr lang="ru-RU" sz="1200" dirty="0" err="1"/>
              <a:t>Либберт</a:t>
            </a:r>
            <a:r>
              <a:rPr lang="ru-RU" sz="1200" dirty="0"/>
              <a:t> Э. Физиология </a:t>
            </a:r>
            <a:r>
              <a:rPr lang="ru-RU" sz="1200" dirty="0" err="1"/>
              <a:t>растений.М</a:t>
            </a:r>
            <a:r>
              <a:rPr lang="ru-RU" sz="1200" dirty="0"/>
              <a:t>., Мир,1976. </a:t>
            </a:r>
          </a:p>
          <a:p>
            <a:pPr>
              <a:lnSpc>
                <a:spcPct val="80000"/>
              </a:lnSpc>
            </a:pPr>
            <a:r>
              <a:rPr lang="ru-RU" sz="1200" dirty="0" err="1"/>
              <a:t>Гэлстон</a:t>
            </a:r>
            <a:r>
              <a:rPr lang="ru-RU" sz="1200" dirty="0"/>
              <a:t> А., Дэвис  П., </a:t>
            </a:r>
            <a:r>
              <a:rPr lang="ru-RU" sz="1200" dirty="0" err="1"/>
              <a:t>Сэттер</a:t>
            </a:r>
            <a:r>
              <a:rPr lang="ru-RU" sz="1200" dirty="0"/>
              <a:t>  Р. Жизнь зеленного растения. М., Мир, 1983. </a:t>
            </a:r>
          </a:p>
          <a:p>
            <a:pPr>
              <a:lnSpc>
                <a:spcPct val="80000"/>
              </a:lnSpc>
            </a:pPr>
            <a:r>
              <a:rPr lang="ru-RU" sz="1200" dirty="0"/>
              <a:t>Медведев С.С. Физиология растений. СПб., Изд-во С.-</a:t>
            </a:r>
            <a:r>
              <a:rPr lang="ru-RU" sz="1200" dirty="0" err="1"/>
              <a:t>Петерб</a:t>
            </a:r>
            <a:r>
              <a:rPr lang="ru-RU" sz="1200" dirty="0"/>
              <a:t>. ун-та, 2004.</a:t>
            </a:r>
          </a:p>
          <a:p>
            <a:pPr>
              <a:lnSpc>
                <a:spcPct val="80000"/>
              </a:lnSpc>
            </a:pPr>
            <a:r>
              <a:rPr lang="ru-RU" sz="1200" dirty="0"/>
              <a:t>Гудвин  Т., </a:t>
            </a:r>
            <a:r>
              <a:rPr lang="ru-RU" sz="1200" dirty="0" err="1"/>
              <a:t>Мерсер</a:t>
            </a:r>
            <a:r>
              <a:rPr lang="ru-RU" sz="1200" dirty="0"/>
              <a:t> Э. Введение в биохимию растений. Т. 2. М., Мир, 1986.</a:t>
            </a:r>
            <a:endParaRPr lang="ru-RU" altLang="ko-KR" sz="1200" dirty="0"/>
          </a:p>
          <a:p>
            <a:pPr>
              <a:lnSpc>
                <a:spcPct val="80000"/>
              </a:lnSpc>
            </a:pPr>
            <a:r>
              <a:rPr lang="ru-RU" altLang="ko-KR" sz="1200" dirty="0"/>
              <a:t>Дополнительная</a:t>
            </a:r>
          </a:p>
          <a:p>
            <a:pPr>
              <a:lnSpc>
                <a:spcPct val="80000"/>
              </a:lnSpc>
            </a:pPr>
            <a:r>
              <a:rPr lang="ru-RU" altLang="ko-KR" sz="1200" dirty="0"/>
              <a:t>Гавриленко  В.Ф. и др. Избранные главы физиологии растений. М., МГУ, 1986.</a:t>
            </a:r>
          </a:p>
          <a:p>
            <a:pPr>
              <a:lnSpc>
                <a:spcPct val="80000"/>
              </a:lnSpc>
            </a:pPr>
            <a:r>
              <a:rPr lang="ru-RU" altLang="ko-KR" sz="1200" dirty="0"/>
              <a:t>Эдвардс Д., Уокер Д. Фотосинтез С3 - и С4 - расте­ний: Механизмы и регуляция. М., 1986. 598 с.       </a:t>
            </a:r>
          </a:p>
          <a:p>
            <a:pPr>
              <a:lnSpc>
                <a:spcPct val="80000"/>
              </a:lnSpc>
            </a:pPr>
            <a:r>
              <a:rPr lang="ru-RU" altLang="ko-KR" sz="1200" dirty="0"/>
              <a:t>Холл  Д., </a:t>
            </a:r>
            <a:r>
              <a:rPr lang="ru-RU" altLang="ko-KR" sz="1200" dirty="0" err="1"/>
              <a:t>Рао</a:t>
            </a:r>
            <a:r>
              <a:rPr lang="ru-RU" altLang="ko-KR" sz="1200" dirty="0"/>
              <a:t>  К. Фотосинтез. М., Мир, 1983.</a:t>
            </a:r>
          </a:p>
          <a:p>
            <a:pPr>
              <a:lnSpc>
                <a:spcPct val="80000"/>
              </a:lnSpc>
            </a:pPr>
            <a:r>
              <a:rPr lang="ru-RU" altLang="ko-KR" sz="1200" dirty="0"/>
              <a:t>Фотосинтез. Под ред. </a:t>
            </a:r>
            <a:r>
              <a:rPr lang="ru-RU" altLang="ko-KR" sz="1200" dirty="0" err="1"/>
              <a:t>Говинджи</a:t>
            </a:r>
            <a:r>
              <a:rPr lang="ru-RU" altLang="ko-KR" sz="1200" dirty="0"/>
              <a:t>. Т.1,2. М., Мир, 1987.</a:t>
            </a:r>
          </a:p>
          <a:p>
            <a:pPr>
              <a:lnSpc>
                <a:spcPct val="80000"/>
              </a:lnSpc>
            </a:pPr>
            <a:r>
              <a:rPr lang="ru-RU" altLang="ko-KR" sz="1200" dirty="0"/>
              <a:t>Вопросы для самоконтроля</a:t>
            </a:r>
          </a:p>
          <a:p>
            <a:pPr>
              <a:lnSpc>
                <a:spcPct val="80000"/>
              </a:lnSpc>
            </a:pPr>
            <a:r>
              <a:rPr lang="ru-RU" altLang="ko-KR" sz="1200" dirty="0"/>
              <a:t>1.Значение фотосинтеза в обмене веществ и энергии и для биосферы.</a:t>
            </a:r>
          </a:p>
          <a:p>
            <a:pPr>
              <a:lnSpc>
                <a:spcPct val="80000"/>
              </a:lnSpc>
            </a:pPr>
            <a:r>
              <a:rPr lang="ru-RU" altLang="ko-KR" sz="1200" dirty="0"/>
              <a:t>2.Физико-химическая  сущность фотосинтеза.</a:t>
            </a:r>
          </a:p>
          <a:p>
            <a:pPr>
              <a:lnSpc>
                <a:spcPct val="80000"/>
              </a:lnSpc>
            </a:pPr>
            <a:r>
              <a:rPr lang="ru-RU" altLang="ko-KR" sz="1200" dirty="0"/>
              <a:t>3.Значение структуры хлоропласта для фотосинтеза.  </a:t>
            </a:r>
          </a:p>
          <a:p>
            <a:pPr>
              <a:lnSpc>
                <a:spcPct val="80000"/>
              </a:lnSpc>
            </a:pPr>
            <a:r>
              <a:rPr lang="ru-RU" altLang="ko-KR" sz="1200" dirty="0"/>
              <a:t>4.Назовите фотосинтетические пигменты растений. Какова их роль в фотосинтезе? В чем значение разнообразия пигментов?</a:t>
            </a:r>
          </a:p>
          <a:p>
            <a:pPr>
              <a:lnSpc>
                <a:spcPct val="80000"/>
              </a:lnSpc>
            </a:pPr>
            <a:r>
              <a:rPr lang="ru-RU" altLang="ko-KR" sz="1200" dirty="0"/>
              <a:t>5.Как используется энергия Солнца в фотосинтезе?</a:t>
            </a:r>
          </a:p>
          <a:p>
            <a:pPr>
              <a:lnSpc>
                <a:spcPct val="80000"/>
              </a:lnSpc>
            </a:pPr>
            <a:r>
              <a:rPr lang="ru-RU" altLang="ko-KR" sz="1200" dirty="0"/>
              <a:t>6.Что такое </a:t>
            </a:r>
            <a:r>
              <a:rPr lang="ru-RU" altLang="ko-KR" sz="1200" dirty="0" err="1"/>
              <a:t>светособирающий</a:t>
            </a:r>
            <a:r>
              <a:rPr lang="ru-RU" altLang="ko-KR" sz="1200" dirty="0"/>
              <a:t> </a:t>
            </a:r>
            <a:r>
              <a:rPr lang="ru-RU" altLang="ko-KR" sz="1200" dirty="0" err="1"/>
              <a:t>космплекс</a:t>
            </a:r>
            <a:r>
              <a:rPr lang="ru-RU" altLang="ko-KR" sz="1200" dirty="0"/>
              <a:t> и реакционный центр?</a:t>
            </a:r>
          </a:p>
          <a:p>
            <a:pPr>
              <a:lnSpc>
                <a:spcPct val="80000"/>
              </a:lnSpc>
            </a:pPr>
            <a:r>
              <a:rPr lang="ru-RU" altLang="ko-KR" sz="1200" dirty="0"/>
              <a:t>7.Назовите продукты световой стадий фотосинтеза</a:t>
            </a:r>
          </a:p>
          <a:p>
            <a:pPr>
              <a:lnSpc>
                <a:spcPct val="80000"/>
              </a:lnSpc>
            </a:pPr>
            <a:r>
              <a:rPr lang="ru-RU" altLang="ko-KR" sz="1200" dirty="0"/>
              <a:t>8.Как образуется АТФ в фотосинтезе?</a:t>
            </a:r>
          </a:p>
          <a:p>
            <a:pPr>
              <a:lnSpc>
                <a:spcPct val="80000"/>
              </a:lnSpc>
            </a:pPr>
            <a:r>
              <a:rPr lang="ru-RU" altLang="ko-KR" sz="1200" dirty="0"/>
              <a:t>9.Что такое </a:t>
            </a:r>
            <a:r>
              <a:rPr lang="ru-RU" altLang="ko-KR" sz="1200" dirty="0" err="1"/>
              <a:t>темновая</a:t>
            </a:r>
            <a:r>
              <a:rPr lang="ru-RU" altLang="ko-KR" sz="1200" dirty="0"/>
              <a:t> стадия фотосинтеза? Где она протекает? Как она связана со световой стадией?</a:t>
            </a:r>
          </a:p>
          <a:p>
            <a:pPr>
              <a:lnSpc>
                <a:spcPct val="80000"/>
              </a:lnSpc>
            </a:pPr>
            <a:r>
              <a:rPr lang="ru-RU" altLang="ko-KR" sz="1200" dirty="0"/>
              <a:t>10.Каковы пути ассимиляции углекислого газа?</a:t>
            </a:r>
          </a:p>
          <a:p>
            <a:pPr>
              <a:lnSpc>
                <a:spcPct val="80000"/>
              </a:lnSpc>
            </a:pPr>
            <a:r>
              <a:rPr lang="ru-RU" altLang="ko-KR" sz="1200" dirty="0"/>
              <a:t>11.Назовите первичные акцепторы углекислого газа в каждом пути и ключевые ферменты</a:t>
            </a:r>
          </a:p>
          <a:p>
            <a:pPr>
              <a:lnSpc>
                <a:spcPct val="80000"/>
              </a:lnSpc>
            </a:pPr>
            <a:r>
              <a:rPr lang="ru-RU" altLang="ko-KR" sz="1200" dirty="0"/>
              <a:t>12.Что такое </a:t>
            </a:r>
            <a:r>
              <a:rPr lang="ru-RU" altLang="ko-KR" sz="1200" dirty="0" err="1"/>
              <a:t>фотодыхание</a:t>
            </a:r>
            <a:r>
              <a:rPr lang="ru-RU" altLang="ko-KR" sz="1200" dirty="0"/>
              <a:t>? Где оно протекает?</a:t>
            </a:r>
          </a:p>
          <a:p>
            <a:pPr>
              <a:lnSpc>
                <a:spcPct val="80000"/>
              </a:lnSpc>
            </a:pPr>
            <a:r>
              <a:rPr lang="ru-RU" altLang="ko-KR" sz="1200" dirty="0"/>
              <a:t>13.Как связан фотосинтез с урожайностью растений?</a:t>
            </a:r>
          </a:p>
          <a:p>
            <a:pPr>
              <a:lnSpc>
                <a:spcPct val="80000"/>
              </a:lnSpc>
            </a:pPr>
            <a:r>
              <a:rPr lang="ru-RU" altLang="ko-KR" sz="1200" dirty="0"/>
              <a:t>14. Как внешние факторы влияют на фотосинтез?</a:t>
            </a:r>
            <a:endParaRPr lang="ru-RU" sz="1200" dirty="0"/>
          </a:p>
          <a:p>
            <a:pPr>
              <a:lnSpc>
                <a:spcPct val="80000"/>
              </a:lnSpc>
            </a:pPr>
            <a:endParaRPr lang="ru-RU" sz="1200" dirty="0"/>
          </a:p>
          <a:p>
            <a:pPr>
              <a:lnSpc>
                <a:spcPct val="80000"/>
              </a:lnSpc>
            </a:pPr>
            <a:endParaRPr lang="ru-RU"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r>
              <a:rPr lang="ru-RU" sz="1600" b="0" i="1"/>
              <a:t>Тема 5. Дыхание растений</a:t>
            </a:r>
            <a:br>
              <a:rPr lang="ru-RU" sz="1600" i="1"/>
            </a:br>
            <a:r>
              <a:rPr lang="ru-RU" sz="1600" i="1"/>
              <a:t>Дыхание как процесс энзиматического поглощения кислорода. Значение дыхания в жизни растений. Взаимосвязь дыхания и брожения. Субстраты дыхания. Митохондрии: ультраструктура, химический состав, функции. Биогенез митохондрий.</a:t>
            </a:r>
            <a:br>
              <a:rPr lang="ru-RU" sz="1600" i="1"/>
            </a:br>
            <a:endParaRPr lang="ru-RU" sz="1600" i="1"/>
          </a:p>
        </p:txBody>
      </p:sp>
      <p:sp>
        <p:nvSpPr>
          <p:cNvPr id="26627" name="Rectangle 3"/>
          <p:cNvSpPr>
            <a:spLocks noGrp="1" noRot="1" noChangeArrowheads="1"/>
          </p:cNvSpPr>
          <p:nvPr>
            <p:ph type="body" idx="1"/>
          </p:nvPr>
        </p:nvSpPr>
        <p:spPr/>
        <p:txBody>
          <a:bodyPr/>
          <a:lstStyle/>
          <a:p>
            <a:pPr>
              <a:lnSpc>
                <a:spcPct val="80000"/>
              </a:lnSpc>
            </a:pPr>
            <a:r>
              <a:rPr lang="ru-RU" sz="800" i="1"/>
              <a:t>Основные пути окисления субстратов дыхания. Гликолиз. Цикл Кребса. Глиоксилатный цикл. Пентозофосфатный путь. Химизм этих процессов, значение для растения. Связь дыхания  с  другими  функциями растительной клетки.</a:t>
            </a:r>
          </a:p>
          <a:p>
            <a:pPr>
              <a:lnSpc>
                <a:spcPct val="80000"/>
              </a:lnSpc>
            </a:pPr>
            <a:r>
              <a:rPr lang="ru-RU" sz="800" i="1"/>
              <a:t>Дыхательная  цепь  и  ее  компоненты: дегидрогеназы, флавопротеиды, убихинон, цитохромы. Структура дыхательной  цепи  митохондрий. Механизм фосфорилирования  в дыхательной цепи. Хемиосмотическая теория Митчелла.              Зависимость дыхания от факторов внешней среды. Изменение интенсивности дыхания в онтогенезе растения.</a:t>
            </a:r>
            <a:endParaRPr lang="ru-RU" sz="800"/>
          </a:p>
          <a:p>
            <a:pPr>
              <a:lnSpc>
                <a:spcPct val="80000"/>
              </a:lnSpc>
            </a:pPr>
            <a:r>
              <a:rPr lang="ru-RU" sz="800"/>
              <a:t>Дыхание – основная форма диссимиляции, при которой органические вещества полностью превращаются в бедные энергией конечные неорганические продукты (СО2 и Н2О) и высвобождается энергия, заключенная в органическом материале. Значение дыхания в жизнедеятельности растительных организмов: 1) обеспечение энергией АТФ всех эндоргонических процессов; 2) образование низкомолекулярных предшественников для синтетических процессов.</a:t>
            </a:r>
          </a:p>
          <a:p>
            <a:pPr>
              <a:lnSpc>
                <a:spcPct val="80000"/>
              </a:lnSpc>
            </a:pPr>
            <a:r>
              <a:rPr lang="ru-RU" sz="800"/>
              <a:t>Биологическое окисление имеет свои особенности, оно катали­зируется ферментами и чаще всего представляет систему многозвен­ную. Надо отметить, что высвобождение энергии проис­ходит не при окислении углерода до СО2 , а при окислении водорода до Н2О., т.е. в процессе взаимодействия клеток с кислородом. В метаболизме клеток есть целый ряд путей, идущих с участием кислорода. Они ката­лизируются определенными ферментными системами, обеспечивающими взаимодействие клеток с кислородом: I) Реакции, катализируемые оксигеназами, в которых происходит пря­мое присоединение молекулы кислорода к молекуле метаболита. 2)Реакции, в которых кислород выполняет функцию конеч­ного акцептора электронов. Эти реакции катализируются оксидазами. 3) Промежуточный тип состав­ляют те реакции, в которых один атом поглощенной молекулы кисло­рода используется для окисления вещества, а другой становится акцептором электронов. Студенты должны иметь представление об оксидоредуктазах – ферментах, осуществляющих окислительно-восстановительные реакции (дегидрогеназы, оксидазы, оксигеназы).</a:t>
            </a:r>
          </a:p>
          <a:p>
            <a:pPr>
              <a:lnSpc>
                <a:spcPct val="80000"/>
              </a:lnSpc>
            </a:pPr>
            <a:r>
              <a:rPr lang="ru-RU" sz="800"/>
              <a:t> Основной путь окисления углеводов в процессе дыхания - это гликолиз и  цикл Кребса. Гликолиз является анаэробным процессом и происходит в цитоплазме. Гексозы окисляются до пировиноградной кислоты. В результате образуются по 2 молекулы АТФ и НАДН. Для гликолиза характерен субстратный тип фосфорилирования. Дальнейшие превращения пировиноградной кислоты зависят от обеспеченности клеток кислородом. В анаэробных условиях превращения пирувата связаны с различными типами брожения.  </a:t>
            </a:r>
          </a:p>
          <a:p>
            <a:pPr>
              <a:lnSpc>
                <a:spcPct val="80000"/>
              </a:lnSpc>
            </a:pPr>
            <a:r>
              <a:rPr lang="ru-RU" sz="800"/>
              <a:t>В аэробных условиях пируват поступает в митохондрии, где окисляется до СО2 и Н2О с образованием большого количества АТФ. Это осуществляется в последова­тельной системе реакций, известной как цикл ди- и трикарбоновых кислот, или цикл Кребса. Окисление углеводов происходит с образованием вос­становленных дегидрогеназ НАДН и ФАДН2    , которые окисляются затем в электронтранспортной цепи дыхания с участием кислорода. Надо знать химизм реакций гликолиза и цикла Кребса. Кроме того, следует охарактеризовать те участки окислительных превращений, где образуются восстановленные пиридиновые и флавиновые дегидрогеназы. </a:t>
            </a:r>
          </a:p>
          <a:p>
            <a:pPr>
              <a:lnSpc>
                <a:spcPct val="80000"/>
              </a:lnSpc>
            </a:pPr>
            <a:r>
              <a:rPr lang="ru-RU" sz="800"/>
              <a:t>Специального обсуждения требует организация электронтранспортной цепи дыхания, где происходит окисление восстановлен­ных дегидрогеназ и восстановление кислорода. Необходимо знать компоненты ЭТЦ, их природу и редокс-потенциалы. Окислительно-восстановительный потенциал, служащий мерилом величины свободной энергии системы, является важной характеристикой, определяющей направление электронтранспортной реакции. Спонтанный перенос электронов происходит в направлении от вещества с отрицательным редокс-потенциалом к веществу с более положительным потенциалом. Так как такой перенос электрона представляет собой процесс экзотермический, т.е. идущий с выделением энергии, он мо­жет сопровождаться образованием макроэргической связи.</a:t>
            </a:r>
          </a:p>
          <a:p>
            <a:pPr>
              <a:lnSpc>
                <a:spcPct val="80000"/>
              </a:lnSpc>
            </a:pPr>
            <a:r>
              <a:rPr lang="ru-RU" sz="800"/>
              <a:t>Фосфорилирование, сопряженное с ЭТЦ дыхания, называют окис­лительным фосфорилированием мембранного типа (в отличие от субст­ратного фосфорилирования). Разбирая механизм образования АТФ в ЭТЦ, полезно  вспомнить строение митохондрий, а также локали­зацию процессов в мембранной системе митохондрий. Внутренняя мем­брана митохондрий содержит компоненты ЭТЦ и АТФ-синтазу. Механизм образования АТФ раскрыт П.Митчеллом и носит название хемиосмотической теории. Движение электронов по ЭТЦ сопровождается транспортом ионов водорода, отщепляемого от кислот цикла Кребса, с внутренней на наружную сторону внутренней мембраны митохондрий. Происходит разделение заряда. Протон выделяется наружу, а электрон передается на следующий переносчик. Так, трижды в ЭТЦ протоны выделяются на наружную сторону внутренней мембраны мито­хондрий в компартмент между наружной и внутренней мембранами. В результате создается трансмембранный градиент ионов водорода. Это приводит к созданию градиента электрохимического потенциала протонов через мембрану. За счет энергии этого потенциала при участии АТФ-синтазы синтезируется АТФ. Эффективность кислородного пути дыхания наглядно характеризуется сравнением количества АТФ, образуемой в процессе гликолиза и в цикле Кребса.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endParaRPr lang="ru-RU"/>
          </a:p>
        </p:txBody>
      </p:sp>
      <p:sp>
        <p:nvSpPr>
          <p:cNvPr id="27651" name="Rectangle 3"/>
          <p:cNvSpPr>
            <a:spLocks noGrp="1" noRot="1" noChangeArrowheads="1"/>
          </p:cNvSpPr>
          <p:nvPr>
            <p:ph type="body" idx="1"/>
          </p:nvPr>
        </p:nvSpPr>
        <p:spPr/>
        <p:txBody>
          <a:bodyPr/>
          <a:lstStyle/>
          <a:p>
            <a:pPr>
              <a:lnSpc>
                <a:spcPct val="80000"/>
              </a:lnSpc>
            </a:pPr>
            <a:r>
              <a:rPr lang="ru-RU" sz="1000"/>
              <a:t>Кроме цитохромоксидазы митохондрий, в растениях функционируют еще несколько оксидаз, таких как полифенолоксидаза, аскорбиноксидаза. Следует обратить внимание на функциональное значение разнообразия терминальных оксидаз как приспособительного механизма растительного организма к меняющимся внешним условиям. </a:t>
            </a:r>
          </a:p>
          <a:p>
            <a:pPr>
              <a:lnSpc>
                <a:spcPct val="80000"/>
              </a:lnSpc>
            </a:pPr>
            <a:r>
              <a:rPr lang="ru-RU" sz="1000"/>
              <a:t>Кроме того, может функционировать пентозофосфатный путь. Студент должен знать пентозофосфатный шунт дыхания как аль­тернативный гликолитическому пути окисления глюкозы. Разобрать по­следовательность биохимических превращений в этом цикле, фазы декарбоксилирования, образования НАДФ-Н2 и фазу регенерации гексоз. В результате одного оборота цикла из каждых 6 молекул гексозы, включаемых в цикл, образуются 6 молекул СО2 и регенерируют 5 молекул гексозы. Необходимо знать значение пентозофосфатного цикла для образования энергии и метаболически важных интермедиатов, сравнить с гликолитическим путем.</a:t>
            </a:r>
          </a:p>
          <a:p>
            <a:pPr>
              <a:lnSpc>
                <a:spcPct val="80000"/>
              </a:lnSpc>
            </a:pPr>
            <a:r>
              <a:rPr lang="ru-RU" sz="1000"/>
              <a:t>Разобрать реакции глиоксилатного цикла, связанного с утилизацией запасных жиров у семян масличных растений. </a:t>
            </a:r>
          </a:p>
          <a:p>
            <a:pPr>
              <a:lnSpc>
                <a:spcPct val="80000"/>
              </a:lnSpc>
            </a:pPr>
            <a:r>
              <a:rPr lang="ru-RU" sz="1000"/>
              <a:t>Важным является анализ дыхания в онтогенезе растений и при воздействии внешних факторов. Следует обратить внимание на качест­венную сторону дыхания - смену путей окисления, изменение степени сопряжения окисления с фосфорилированием.</a:t>
            </a:r>
          </a:p>
          <a:p>
            <a:pPr>
              <a:lnSpc>
                <a:spcPct val="80000"/>
              </a:lnSpc>
            </a:pPr>
            <a:r>
              <a:rPr lang="ru-RU" sz="1000"/>
              <a:t>Литература</a:t>
            </a:r>
            <a:endParaRPr lang="ru-RU" sz="1000" b="1"/>
          </a:p>
          <a:p>
            <a:pPr>
              <a:lnSpc>
                <a:spcPct val="80000"/>
              </a:lnSpc>
            </a:pPr>
            <a:r>
              <a:rPr lang="ru-RU" sz="1000"/>
              <a:t>Основная</a:t>
            </a:r>
          </a:p>
          <a:p>
            <a:pPr>
              <a:lnSpc>
                <a:spcPct val="80000"/>
              </a:lnSpc>
            </a:pPr>
            <a:r>
              <a:rPr lang="ru-RU" sz="1000"/>
              <a:t>Полевой В.В. Физиология растений. М, Высшая школа, 1989.</a:t>
            </a:r>
          </a:p>
          <a:p>
            <a:pPr>
              <a:lnSpc>
                <a:spcPct val="80000"/>
              </a:lnSpc>
            </a:pPr>
            <a:r>
              <a:rPr lang="ru-RU" sz="1000"/>
              <a:t>Либберт Э. Физиология растений.М., Мир,1976. </a:t>
            </a:r>
          </a:p>
          <a:p>
            <a:pPr>
              <a:lnSpc>
                <a:spcPct val="80000"/>
              </a:lnSpc>
            </a:pPr>
            <a:r>
              <a:rPr lang="ru-RU" sz="1000"/>
              <a:t>Гэлстон А., Дэвис  П., Сэттер  Р. Жизнь зеленного растения. М., Мир, 1983. </a:t>
            </a:r>
          </a:p>
          <a:p>
            <a:pPr>
              <a:lnSpc>
                <a:spcPct val="80000"/>
              </a:lnSpc>
            </a:pPr>
            <a:r>
              <a:rPr lang="ru-RU" sz="1000"/>
              <a:t>Медведев С.С. Физиология растений. СПб., Изд-во С.-Петерб. ун-та, 2004.</a:t>
            </a:r>
          </a:p>
          <a:p>
            <a:pPr>
              <a:lnSpc>
                <a:spcPct val="80000"/>
              </a:lnSpc>
            </a:pPr>
            <a:r>
              <a:rPr lang="ru-RU" sz="1000"/>
              <a:t>Гудвин  Т., Мерсер Э. Введение в биохимию растений. Т. 2. М., Мир, 1986.</a:t>
            </a:r>
          </a:p>
          <a:p>
            <a:pPr>
              <a:lnSpc>
                <a:spcPct val="80000"/>
              </a:lnSpc>
            </a:pPr>
            <a:r>
              <a:rPr lang="ru-RU" sz="1000"/>
              <a:t>Дополнительная</a:t>
            </a:r>
          </a:p>
          <a:p>
            <a:pPr>
              <a:lnSpc>
                <a:spcPct val="80000"/>
              </a:lnSpc>
            </a:pPr>
            <a:r>
              <a:rPr lang="ru-RU" sz="1000"/>
              <a:t>Ленинджер  А. Биохимия (в 3-х томах). М., Мир, 1992 </a:t>
            </a:r>
          </a:p>
          <a:p>
            <a:pPr>
              <a:lnSpc>
                <a:spcPct val="80000"/>
              </a:lnSpc>
            </a:pPr>
            <a:r>
              <a:rPr lang="ru-RU" sz="1000"/>
              <a:t>Гусев М.В. Гохлернер Г.Б. Свободный кислород и эволюция клетки. М., 1980. 205 с.</a:t>
            </a:r>
          </a:p>
          <a:p>
            <a:pPr>
              <a:lnSpc>
                <a:spcPct val="80000"/>
              </a:lnSpc>
            </a:pPr>
            <a:r>
              <a:rPr lang="ru-RU" sz="1000"/>
              <a:t>Скулачев В.П. Трансформация энергии в биомембранах. М., 1972. 203 с.</a:t>
            </a:r>
          </a:p>
          <a:p>
            <a:pPr>
              <a:lnSpc>
                <a:spcPct val="80000"/>
              </a:lnSpc>
            </a:pPr>
            <a:r>
              <a:rPr lang="ru-RU" sz="1000"/>
              <a:t>Вопросы для самоконтроля</a:t>
            </a:r>
          </a:p>
          <a:p>
            <a:pPr>
              <a:lnSpc>
                <a:spcPct val="80000"/>
              </a:lnSpc>
            </a:pPr>
            <a:r>
              <a:rPr lang="ru-RU" sz="1000"/>
              <a:t>1.В чем заключается роль дыхания?</a:t>
            </a:r>
          </a:p>
          <a:p>
            <a:pPr>
              <a:lnSpc>
                <a:spcPct val="80000"/>
              </a:lnSpc>
            </a:pPr>
            <a:r>
              <a:rPr lang="ru-RU" sz="1000"/>
              <a:t>2.Какие субстраты используются в дыхании?</a:t>
            </a:r>
          </a:p>
          <a:p>
            <a:pPr>
              <a:lnSpc>
                <a:spcPct val="80000"/>
              </a:lnSpc>
            </a:pPr>
            <a:r>
              <a:rPr lang="ru-RU" sz="1000"/>
              <a:t>3.Какие различают пути дыхания? Их значение.</a:t>
            </a:r>
          </a:p>
          <a:p>
            <a:pPr>
              <a:lnSpc>
                <a:spcPct val="80000"/>
              </a:lnSpc>
            </a:pPr>
            <a:r>
              <a:rPr lang="ru-RU" sz="1000"/>
              <a:t>4.Как взаимосвязаны эти пути?</a:t>
            </a:r>
          </a:p>
          <a:p>
            <a:pPr>
              <a:lnSpc>
                <a:spcPct val="80000"/>
              </a:lnSpc>
            </a:pPr>
            <a:r>
              <a:rPr lang="ru-RU" sz="1000"/>
              <a:t>5.Где идет окисление субстратов дыхания?</a:t>
            </a:r>
          </a:p>
          <a:p>
            <a:pPr>
              <a:lnSpc>
                <a:spcPct val="80000"/>
              </a:lnSpc>
            </a:pPr>
            <a:r>
              <a:rPr lang="ru-RU" sz="1000"/>
              <a:t>6.Какую роль играют в дыхании  митохондрии?</a:t>
            </a:r>
          </a:p>
          <a:p>
            <a:pPr>
              <a:lnSpc>
                <a:spcPct val="80000"/>
              </a:lnSpc>
            </a:pPr>
            <a:r>
              <a:rPr lang="ru-RU" sz="1000"/>
              <a:t>7.Что такое дыхательная цепь, ее функции?</a:t>
            </a:r>
          </a:p>
          <a:p>
            <a:pPr>
              <a:lnSpc>
                <a:spcPct val="80000"/>
              </a:lnSpc>
            </a:pPr>
            <a:r>
              <a:rPr lang="ru-RU" sz="1000"/>
              <a:t>8.Как образуется АТФ?</a:t>
            </a:r>
          </a:p>
          <a:p>
            <a:pPr>
              <a:lnSpc>
                <a:spcPct val="80000"/>
              </a:lnSpc>
            </a:pPr>
            <a:r>
              <a:rPr lang="ru-RU" sz="1000"/>
              <a:t>9.Какова энергетическая эффективность анаэробной и аэробной фаз дыхания?</a:t>
            </a:r>
          </a:p>
          <a:p>
            <a:pPr>
              <a:lnSpc>
                <a:spcPct val="80000"/>
              </a:lnSpc>
            </a:pPr>
            <a:r>
              <a:rPr lang="ru-RU" sz="1000"/>
              <a:t>10.Как изменяется интенсивность дыхания в онтогенезе растения?</a:t>
            </a:r>
          </a:p>
          <a:p>
            <a:pPr>
              <a:lnSpc>
                <a:spcPct val="80000"/>
              </a:lnSpc>
            </a:pPr>
            <a:r>
              <a:rPr lang="ru-RU" sz="1000"/>
              <a:t>11.Как влияют на дыхание различные условия окружающей среды?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r>
              <a:rPr lang="ru-RU" sz="1200" b="0"/>
              <a:t>Тема 6. Минеральное питание растений</a:t>
            </a:r>
            <a:br>
              <a:rPr lang="ru-RU" sz="1200" b="0"/>
            </a:br>
            <a:r>
              <a:rPr lang="ru-RU" sz="1200" b="0" i="1"/>
              <a:t>Потребность растений в элементах  минерального  питания. Макроэлементы, микроэлементы. Питательные смеси. Особенности почвы как питающего растения субстрата.</a:t>
            </a:r>
            <a:br>
              <a:rPr lang="ru-RU" sz="1200" b="0" i="1"/>
            </a:br>
            <a:r>
              <a:rPr lang="ru-RU" sz="1200" b="0" i="1"/>
              <a:t>       Физиолого-биохимическая роль основных элементов питания. Азот. Кругооборот азота в природе. Значение азота. Фиксация молекулярного азота. Организмы, осуществляющие азотфиксацию. Современные представления о  механизме восстановления молекулярного азота. Источники  азота  для  растений. Восстановление нитратов. Пути ассимиляции аммиака в растении. Образование  аминокислот и амидов. Переаминирование.</a:t>
            </a:r>
            <a:br>
              <a:rPr lang="ru-RU" sz="1200" b="0" i="1"/>
            </a:br>
            <a:endParaRPr lang="ru-RU" sz="1200" b="0" i="1"/>
          </a:p>
        </p:txBody>
      </p:sp>
      <p:sp>
        <p:nvSpPr>
          <p:cNvPr id="28675" name="Rectangle 3"/>
          <p:cNvSpPr>
            <a:spLocks noGrp="1" noRot="1" noChangeArrowheads="1"/>
          </p:cNvSpPr>
          <p:nvPr>
            <p:ph type="body" idx="1"/>
          </p:nvPr>
        </p:nvSpPr>
        <p:spPr/>
        <p:txBody>
          <a:bodyPr/>
          <a:lstStyle/>
          <a:p>
            <a:pPr>
              <a:lnSpc>
                <a:spcPct val="80000"/>
              </a:lnSpc>
            </a:pPr>
            <a:r>
              <a:rPr lang="ru-RU" sz="800" i="1"/>
              <a:t>Фосфор. Значение  разных типов фосфорсодержащих соединений в клетке. Поступление фосфора  в  клетку, пути  включения  фосфора  в  метаболизм. Сера. Основные серусодержащие  соединения,  их  роль в метаболизме. Источники серы. Восстановление сульфатов. Ассимиляция серы в растении. Значение калия, кальция, магния, железа  в обмене веществ растений: поступление их в растение и включение в метаболизм.</a:t>
            </a:r>
          </a:p>
          <a:p>
            <a:pPr>
              <a:lnSpc>
                <a:spcPct val="80000"/>
              </a:lnSpc>
            </a:pPr>
            <a:r>
              <a:rPr lang="ru-RU" sz="800" i="1"/>
              <a:t>     Микроэлементы. Современные представления о роли  микроэлементов в метаболизме растений. Физиолого-биохимическая роль меди, марганца, молибдена, цинка, бора, кобальта и др.</a:t>
            </a:r>
          </a:p>
          <a:p>
            <a:pPr>
              <a:lnSpc>
                <a:spcPct val="80000"/>
              </a:lnSpc>
            </a:pPr>
            <a:r>
              <a:rPr lang="ru-RU" sz="800" i="1"/>
              <a:t>         Поглощение ионов растительной клеткой. Диффузия и адсорбция. Активный и пассивный транспорт ионов через мембрану. Транспорт ионов в тканях корня, стебля, листьев. Симпластический и апопластический пути движения ионов по растению. Роль корней в жизнедеятельности растений. </a:t>
            </a:r>
          </a:p>
          <a:p>
            <a:pPr>
              <a:lnSpc>
                <a:spcPct val="80000"/>
              </a:lnSpc>
            </a:pPr>
            <a:r>
              <a:rPr lang="ru-RU" sz="800" i="1"/>
              <a:t>Физиологические основы применения удобрений. Минеральное питание и продуктивность растений.</a:t>
            </a:r>
            <a:endParaRPr lang="ru-RU" sz="800"/>
          </a:p>
          <a:p>
            <a:pPr>
              <a:lnSpc>
                <a:spcPct val="80000"/>
              </a:lnSpc>
            </a:pPr>
            <a:r>
              <a:rPr lang="ru-RU" sz="800"/>
              <a:t>Минеральное питание растений – это процессы поглощения и усвоения необходимых для жизнедеятельности химических элементов в форме ионов минеральных солей. Это совокупность процессов поглощения ми­неральных ионов из окружающей среды, их связывания (преобразование, ассимиляция), передвижения по клеткам и тканям к местам возможного потребления, включения минеральных элементов в метаболизм. Принято делить необходимые элементы на </a:t>
            </a:r>
            <a:r>
              <a:rPr lang="ru-RU" altLang="ko-KR" sz="800"/>
              <a:t>органогены (</a:t>
            </a:r>
            <a:r>
              <a:rPr lang="en-US" altLang="ko-KR" sz="800">
                <a:ea typeface="굴림" charset="-127"/>
              </a:rPr>
              <a:t>C</a:t>
            </a:r>
            <a:r>
              <a:rPr lang="ru-RU" altLang="ko-KR" sz="800"/>
              <a:t>, </a:t>
            </a:r>
            <a:r>
              <a:rPr lang="en-US" altLang="ko-KR" sz="800">
                <a:ea typeface="굴림" charset="-127"/>
              </a:rPr>
              <a:t>H</a:t>
            </a:r>
            <a:r>
              <a:rPr lang="ru-RU" altLang="ko-KR" sz="800"/>
              <a:t>, </a:t>
            </a:r>
            <a:r>
              <a:rPr lang="en-US" altLang="ko-KR" sz="800">
                <a:ea typeface="굴림" charset="-127"/>
              </a:rPr>
              <a:t>O</a:t>
            </a:r>
            <a:r>
              <a:rPr lang="ru-RU" altLang="ko-KR" sz="800"/>
              <a:t>, </a:t>
            </a:r>
            <a:r>
              <a:rPr lang="en-US" altLang="ko-KR" sz="800">
                <a:ea typeface="굴림" charset="-127"/>
              </a:rPr>
              <a:t>N</a:t>
            </a:r>
            <a:r>
              <a:rPr lang="ru-RU" altLang="ko-KR" sz="800"/>
              <a:t>) и зольные элементы (все остальные). </a:t>
            </a:r>
            <a:r>
              <a:rPr lang="en-US" altLang="ko-KR" sz="800">
                <a:ea typeface="굴림" charset="-127"/>
              </a:rPr>
              <a:t>C</a:t>
            </a:r>
            <a:r>
              <a:rPr lang="ru-RU" altLang="ko-KR" sz="800"/>
              <a:t>, </a:t>
            </a:r>
            <a:r>
              <a:rPr lang="en-US" altLang="ko-KR" sz="800">
                <a:ea typeface="굴림" charset="-127"/>
              </a:rPr>
              <a:t>H</a:t>
            </a:r>
            <a:r>
              <a:rPr lang="ru-RU" altLang="ko-KR" sz="800"/>
              <a:t>, </a:t>
            </a:r>
            <a:r>
              <a:rPr lang="en-US" altLang="ko-KR" sz="800">
                <a:ea typeface="굴림" charset="-127"/>
              </a:rPr>
              <a:t>O</a:t>
            </a:r>
            <a:r>
              <a:rPr lang="ru-RU" altLang="ko-KR" sz="800"/>
              <a:t> растения получают из воздуха и воды, остальные – из почвы. В зависимости от содержания минеральные элементы делят на макроэлементы (</a:t>
            </a:r>
            <a:r>
              <a:rPr lang="en-US" altLang="ko-KR" sz="800">
                <a:ea typeface="굴림" charset="-127"/>
              </a:rPr>
              <a:t>N</a:t>
            </a:r>
            <a:r>
              <a:rPr lang="ru-RU" altLang="ko-KR" sz="800"/>
              <a:t>, S, </a:t>
            </a:r>
            <a:r>
              <a:rPr lang="en-US" altLang="ko-KR" sz="800">
                <a:ea typeface="굴림" charset="-127"/>
              </a:rPr>
              <a:t>P</a:t>
            </a:r>
            <a:r>
              <a:rPr lang="ru-RU" altLang="ko-KR" sz="800"/>
              <a:t>, К, Ca, Mg, </a:t>
            </a:r>
            <a:r>
              <a:rPr lang="en-US" altLang="ko-KR" sz="800">
                <a:ea typeface="굴림" charset="-127"/>
              </a:rPr>
              <a:t>Si</a:t>
            </a:r>
            <a:r>
              <a:rPr lang="ru-RU" altLang="ko-KR" sz="800"/>
              <a:t>) микроэлементы (Fe, </a:t>
            </a:r>
            <a:r>
              <a:rPr lang="en-US" altLang="ko-KR" sz="800">
                <a:ea typeface="굴림" charset="-127"/>
              </a:rPr>
              <a:t>Cu</a:t>
            </a:r>
            <a:r>
              <a:rPr lang="ru-RU" altLang="ko-KR" sz="800"/>
              <a:t>, </a:t>
            </a:r>
            <a:r>
              <a:rPr lang="en-US" altLang="ko-KR" sz="800">
                <a:ea typeface="굴림" charset="-127"/>
              </a:rPr>
              <a:t>Mo</a:t>
            </a:r>
            <a:r>
              <a:rPr lang="ru-RU" altLang="ko-KR" sz="800"/>
              <a:t>, </a:t>
            </a:r>
            <a:r>
              <a:rPr lang="en-US" altLang="ko-KR" sz="800">
                <a:ea typeface="굴림" charset="-127"/>
              </a:rPr>
              <a:t>Zn</a:t>
            </a:r>
            <a:r>
              <a:rPr lang="ru-RU" altLang="ko-KR" sz="800"/>
              <a:t>, В, </a:t>
            </a:r>
            <a:r>
              <a:rPr lang="en-US" altLang="ko-KR" sz="800">
                <a:ea typeface="굴림" charset="-127"/>
              </a:rPr>
              <a:t>Mn</a:t>
            </a:r>
            <a:r>
              <a:rPr lang="ru-RU" altLang="ko-KR" sz="800"/>
              <a:t>, </a:t>
            </a:r>
            <a:r>
              <a:rPr lang="en-US" altLang="ko-KR" sz="800">
                <a:ea typeface="굴림" charset="-127"/>
              </a:rPr>
              <a:t>Cl</a:t>
            </a:r>
            <a:r>
              <a:rPr lang="ru-RU" altLang="ko-KR" sz="800"/>
              <a:t>, </a:t>
            </a:r>
            <a:r>
              <a:rPr lang="en-US" altLang="ko-KR" sz="800">
                <a:ea typeface="굴림" charset="-127"/>
              </a:rPr>
              <a:t>Ni</a:t>
            </a:r>
            <a:r>
              <a:rPr lang="ru-RU" altLang="ko-KR" sz="800"/>
              <a:t>, </a:t>
            </a:r>
            <a:r>
              <a:rPr lang="en-US" altLang="ko-KR" sz="800">
                <a:ea typeface="굴림" charset="-127"/>
              </a:rPr>
              <a:t>Co</a:t>
            </a:r>
            <a:r>
              <a:rPr lang="ru-RU" altLang="ko-KR" sz="800"/>
              <a:t>, </a:t>
            </a:r>
            <a:r>
              <a:rPr lang="en-US" altLang="ko-KR" sz="800">
                <a:ea typeface="굴림" charset="-127"/>
              </a:rPr>
              <a:t>Na</a:t>
            </a:r>
            <a:r>
              <a:rPr lang="ru-RU" altLang="ko-KR" sz="800"/>
              <a:t>). Обсуждая роль отдельных элементов, полезно придерживаться такого плана: 1.Физиологическая роль элемента. 2. Типы его ассимиляции. 3. Важнейшие стороны метаболизма данного элемента. 4. Круговорот в природе.</a:t>
            </a:r>
          </a:p>
          <a:p>
            <a:pPr>
              <a:lnSpc>
                <a:spcPct val="80000"/>
              </a:lnSpc>
            </a:pPr>
            <a:r>
              <a:rPr lang="ru-RU" altLang="ko-KR" sz="800"/>
              <a:t>Азоту принадлежит особое место в жизни растения. Он входит в сос­тав белков, нуклеиновых кислот, хлорофилла, АТФ, а также в целый ряд метаболитов клетки. Только некоторые микроорганизмы и прокариотные водоросли могут использовать молекулярный азот атмосфе­ры. Остальные организмы поглощают неорганический азот в нитратной или аммонийной форме. Разбирая метаболизм азота в растениях, следует принять во вни­мание, что в процессе восстановления нитратного азота принимают участие две ферментные системы - нитратредуктаза и нитритредуктаза. Первая осуществляет восстановление нитратного азота до нитритного, нитриты восстанавливаются до аммония нитритредуктазой без свобод­ных интермедиатов. Интересной является зависимость процесса вос­становления нитратов от света.</a:t>
            </a:r>
          </a:p>
          <a:p>
            <a:pPr>
              <a:lnSpc>
                <a:spcPct val="80000"/>
              </a:lnSpc>
            </a:pPr>
            <a:r>
              <a:rPr lang="ru-RU" altLang="ko-KR" sz="800"/>
              <a:t>Разбор процессов ассимиляции азота должен включать знакомство с тремя ферментными системами - глутамагдегидрогеназой (ГДГ), глутаминсинтетазой (ГС) и глутаматсинтазой (глутамин: 2-оксоглутаратаминотрансферазой, ГОГАТ), на базе которых формируются разные пути включения азота в органические соединения. Так при участии ГДГ и ГС осуществляется последовательный синтез глутамата и глутамина, а ГС и ГОГАТ катализируют в начале синтез глутамина из глутамата (ГС), а затем образование двух молекул глутамата из глутамина и оксоглутарата.</a:t>
            </a:r>
          </a:p>
          <a:p>
            <a:pPr>
              <a:lnSpc>
                <a:spcPct val="80000"/>
              </a:lnSpc>
            </a:pPr>
            <a:r>
              <a:rPr lang="ru-RU" altLang="ko-KR" sz="800"/>
              <a:t>Требуют отдельного рассмотрения процесс азотфиксации свободно-живущими формами фотосинтезирующих организмов и в симбозе микро­организмов с высшими растениями. Все осуществляющие азотфиксацию организмы имеют одну ферментную систему, связанную с восстановле­нием азота - это нитрогеназа. Процесс восстановления азота с учас­тием нитрогеназы идет с затратой АТФ и сопряжен с транспортом электрона. В активные центры ферментной системы входит </a:t>
            </a:r>
            <a:r>
              <a:rPr lang="en-US" altLang="ko-KR" sz="800">
                <a:ea typeface="굴림" charset="-127"/>
              </a:rPr>
              <a:t>Fe</a:t>
            </a:r>
            <a:r>
              <a:rPr lang="ru-RU" altLang="ko-KR" sz="800"/>
              <a:t> и Мо. Необходимо представлять роль этих элементов в катализируемом нитрогеназой процессе. Для специального обсуждения интересным является вопрос о влиянии кислорода на азотфиксацию.</a:t>
            </a:r>
          </a:p>
          <a:p>
            <a:pPr>
              <a:lnSpc>
                <a:spcPct val="80000"/>
              </a:lnSpc>
            </a:pPr>
            <a:r>
              <a:rPr lang="ru-RU" altLang="ko-KR" sz="800"/>
              <a:t>Сера поглощается растением в виде высшего окисла, главная функцио­нальная форма серы в растении - восстановленная до сульфгидрильной или дисульфидной. Надо показать основные этапы процесса вос­становления серы в растении. Функциональная роль серы связана с тем, что она включается как лиганд в большое число энзимов и металлпротеинов. Наиболее известные и важные - это железо-серо-протеины и медь-протеины. Сульфгидрильные группы могут прямо участвовать в окислительно-восстановительных реакциях или быть важным фактором структуры белков. Следует остановиться на роли серы в коэнзиме А (КоА) - важном метаболите клетки.</a:t>
            </a:r>
          </a:p>
          <a:p>
            <a:pPr>
              <a:lnSpc>
                <a:spcPct val="80000"/>
              </a:lnSpc>
            </a:pPr>
            <a:r>
              <a:rPr lang="ru-RU" altLang="ko-KR" sz="800"/>
              <a:t>Фосфор поглощается растением в виде высшего окисла - иона ортофосфорной кислоты. Очень важна способность фосфора образовывать макроэргические связи. Нужно охарактеризовать разные группы макроэргических фосфорных соединений - аденозинполифосфаты (АТФ, АДФ), ацетилфосфаты (1,3-фосфоглицериновая кислота), энолфосфаты (фосфоэнолпируват), полифосфаты. Фосфор является обязательным ком­понентом ряда коферментных систем (НАД, НАДФ, ФАД). Кроме того, фосфор входит в состав нуклеиновых кислот, фосфолипидов. Во всех этих разнообразных соединениях фосфор находится в окисленной форме.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p:txBody>
          <a:bodyPr/>
          <a:lstStyle/>
          <a:p>
            <a:endParaRPr lang="ru-RU"/>
          </a:p>
        </p:txBody>
      </p:sp>
      <p:sp>
        <p:nvSpPr>
          <p:cNvPr id="70659" name="Rectangle 3"/>
          <p:cNvSpPr>
            <a:spLocks noGrp="1" noRot="1" noChangeArrowheads="1"/>
          </p:cNvSpPr>
          <p:nvPr>
            <p:ph type="body" idx="1"/>
          </p:nvPr>
        </p:nvSpPr>
        <p:spPr/>
        <p:txBody>
          <a:bodyPr/>
          <a:lstStyle/>
          <a:p>
            <a:pPr>
              <a:lnSpc>
                <a:spcPct val="80000"/>
              </a:lnSpc>
            </a:pPr>
            <a:r>
              <a:rPr lang="ru-RU" altLang="ko-KR" sz="1200"/>
              <a:t>Калий поглощается из среды в виде иона К+, в такой же форме пере­носится по всем частям растения и оказывает свое физиологическое действие. Калий находится в основном в ионной форме, имеет очень высокую подвижность и хорошо реутилизируется. Поглощение калия существенно зависит от содержания его в клетке. Следует разобрать возможные механизмы регуляции погло­щения элемента. При обсуждении физиологической роли калия нужно выделить следующие вопросы: значение калия в осморегуляции клетки, участие иона в</a:t>
            </a:r>
            <a:endParaRPr lang="ru-RU" sz="1200"/>
          </a:p>
          <a:p>
            <a:pPr>
              <a:lnSpc>
                <a:spcPct val="80000"/>
              </a:lnSpc>
            </a:pPr>
            <a:r>
              <a:rPr lang="ru-RU" altLang="ko-KR" sz="1200"/>
              <a:t>фотосинтезе и дыхании, активация калием фермента­тивных реакций. Из неорганических веществ калий является главным осмотически активным и это делает его существенным фактором водообмена. С его участием осуществляются процессы поступления, транспорта и испаре­ния воды растением, так как от концентрации калия в ксилемном соке зависит величина корневого давления. Калий участвует и в устьичных движениях. Калийное питание повышает степень толерантности растений к неблагоприятным факторам. Также многозначна роль калия в фотосинтезе: с его участием осуществляются реакции фосфорилирования, калий активирует фиксацию СО2 и играет определенную роль в транспорте продуктов фотосинте­за. Очень большое количество ферментов требуют присутствия калия для максимальной активности. Главным здесь является участие калия в конформационных превращениях ферментов. </a:t>
            </a:r>
          </a:p>
          <a:p>
            <a:pPr>
              <a:lnSpc>
                <a:spcPct val="80000"/>
              </a:lnSpc>
            </a:pPr>
            <a:r>
              <a:rPr lang="ru-RU" altLang="ko-KR" sz="1200"/>
              <a:t>Магний может находиться в растении в свободном диффузионном состоя­нии (около 70%) или быть связанным с белками, нуклеиновыми кисло­тами, фосфолипидами, полифосфатами. Обсуждая физиологическую роль этого элемента в растении, следует показать, что многие энзиматические реакции требуют магния или стимулируются им. Это реакции переноса фосфата или нуклеотида, катализируемые фосфатазами, киназами, АТФ-азами, синтетазами, нуклеотидтрансферазами, а также перенос карбоксильных групп, катализируемый карбоксилазами. Магний входит в состав хлорофилла, необходимо охарактеризовать значение этого элемента в молекуле. Кроме того, магний требуется для объе­динения рибосом и выполняет структурную роль в стабилизации нукле­иновых кислот и мембран. Интересной является роль магния в светозависимой регуляции активности ферментов фиксации СО2 в хлоропластах: отток магния из тилакоидов в строму на свету служит акти­ватором рибулозобисфосфаткарбоксилазы.</a:t>
            </a:r>
            <a:endParaRPr lang="ru-RU" sz="1200"/>
          </a:p>
          <a:p>
            <a:pPr>
              <a:lnSpc>
                <a:spcPct val="80000"/>
              </a:lnSpc>
            </a:pPr>
            <a:endParaRPr lang="ru-RU" sz="1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p:txBody>
          <a:bodyPr/>
          <a:lstStyle/>
          <a:p>
            <a:endParaRPr lang="ru-RU"/>
          </a:p>
        </p:txBody>
      </p:sp>
      <p:sp>
        <p:nvSpPr>
          <p:cNvPr id="71683" name="Rectangle 3"/>
          <p:cNvSpPr>
            <a:spLocks noGrp="1" noRot="1" noChangeArrowheads="1"/>
          </p:cNvSpPr>
          <p:nvPr>
            <p:ph type="body" idx="1"/>
          </p:nvPr>
        </p:nvSpPr>
        <p:spPr/>
        <p:txBody>
          <a:bodyPr/>
          <a:lstStyle/>
          <a:p>
            <a:pPr>
              <a:lnSpc>
                <a:spcPct val="80000"/>
              </a:lnSpc>
            </a:pPr>
            <a:r>
              <a:rPr lang="ru-RU" sz="800"/>
              <a:t>В роли кальция в растении, следует выделить главные особенности: 1) низкая концентрация элемента в цитоплазме у всех эукариот, но большое количество на внешней поверхности плазмалеммы, в клеточной стенке и вакуоли; 2) низкая физиологическая подвижность, которая выражается в медленной скорости накопления, транспорта из клетки в клетку и флоэмного транспорта; 3) важное значение в процессах клеточной сигнализации как вторичный посредник; 4) кофактор ферментов.</a:t>
            </a:r>
          </a:p>
          <a:p>
            <a:pPr>
              <a:lnSpc>
                <a:spcPct val="80000"/>
              </a:lnSpc>
            </a:pPr>
            <a:r>
              <a:rPr lang="ru-RU" sz="800"/>
              <a:t>В количественном отношении кальций преимущественно находится в апопласте. Высокие концентрации внутри клетки обычно связаны с его сосредоточением в вакуоли в виде плохорастворимых солей. В апопласте кальций выполняет определенную защитную роль. Он соз­дает благоприятный баланс элементов и рН, задерживает повреждение мембран и вытекание веществ из клетки. Кальций участвует в форми­ровании структуры клеточной стенки. Характерна роль кальция в структурных изменениях мембран. В этом случае он действует как межмолекулярный связывающий агент. Он может (образуя кальциевые мосты) взаимодействовать с фосфатными, карбоксильными группами фосфолипидов белков. При этом меняется конформация мембран и ее свойства - увеличивается гидрофобность, повышается стабильность, уменьшается проницаемость для воды. Ионы кальция обладают универсальной способностью в проведении самых различных сигналов, оказывающих на клетку первичное воздействие: гормонов, потогенов, света, гравитационных и стрессовых воздействий. Очень многие внешние воздействия приводят к локальному повышению концентрации цитоплазматического кальция и его взаимодействия с различными кальций-связывающими белками (кальмодулин, Са-зависимая кальмодулин-независимая протеинкиназа, протеинкиназа С ), одни из которых меняют свою активность, а другие передают эффект этого катиона на многочисленные молекулярные мишени.</a:t>
            </a:r>
          </a:p>
          <a:p>
            <a:pPr>
              <a:lnSpc>
                <a:spcPct val="80000"/>
              </a:lnSpc>
            </a:pPr>
            <a:r>
              <a:rPr lang="ru-RU" sz="800"/>
              <a:t>Нормальная жизнедеятельность растительного организма возможна лишь при условии, что, кроме перечисленных макроэлементов, они бу­дут обеспечены микроэлементами: это Fe, </a:t>
            </a:r>
            <a:r>
              <a:rPr lang="en-US" sz="800"/>
              <a:t>Cu</a:t>
            </a:r>
            <a:r>
              <a:rPr lang="ru-RU" sz="800"/>
              <a:t>, </a:t>
            </a:r>
            <a:r>
              <a:rPr lang="en-US" sz="800"/>
              <a:t>Mo</a:t>
            </a:r>
            <a:r>
              <a:rPr lang="ru-RU" sz="800"/>
              <a:t>, </a:t>
            </a:r>
            <a:r>
              <a:rPr lang="en-US" sz="800"/>
              <a:t>Zn</a:t>
            </a:r>
            <a:r>
              <a:rPr lang="ru-RU" sz="800"/>
              <a:t>, В, </a:t>
            </a:r>
            <a:r>
              <a:rPr lang="en-US" altLang="ko-KR" sz="800">
                <a:ea typeface="굴림" charset="-127"/>
              </a:rPr>
              <a:t>Mn</a:t>
            </a:r>
            <a:r>
              <a:rPr lang="ru-RU" altLang="ko-KR" sz="800"/>
              <a:t>, </a:t>
            </a:r>
            <a:r>
              <a:rPr lang="en-US" altLang="ko-KR" sz="800">
                <a:ea typeface="굴림" charset="-127"/>
              </a:rPr>
              <a:t>Cl</a:t>
            </a:r>
            <a:r>
              <a:rPr lang="ru-RU" altLang="ko-KR" sz="800"/>
              <a:t>, </a:t>
            </a:r>
            <a:r>
              <a:rPr lang="en-US" altLang="ko-KR" sz="800">
                <a:ea typeface="굴림" charset="-127"/>
              </a:rPr>
              <a:t>Ni</a:t>
            </a:r>
            <a:r>
              <a:rPr lang="ru-RU" altLang="ko-KR" sz="800"/>
              <a:t>, </a:t>
            </a:r>
            <a:r>
              <a:rPr lang="en-US" altLang="ko-KR" sz="800">
                <a:ea typeface="굴림" charset="-127"/>
              </a:rPr>
              <a:t>Co</a:t>
            </a:r>
            <a:r>
              <a:rPr lang="ru-RU" altLang="ko-KR" sz="800"/>
              <a:t>, </a:t>
            </a:r>
            <a:r>
              <a:rPr lang="en-US" altLang="ko-KR" sz="800">
                <a:ea typeface="굴림" charset="-127"/>
              </a:rPr>
              <a:t>Na</a:t>
            </a:r>
            <a:r>
              <a:rPr lang="ru-RU" altLang="ko-KR" sz="800"/>
              <a:t>. Необ­ходимо показать количественные потребности растений в этих эле­ментах и нарушения, которые происходят в растениях при их недос­татке. Высокая и разносторонняя биологическая активность микро­элементов обусловлена тем, что они связаны с ферментными система­ми клетки. Некоторые из микроэлементов непосредственно участвуют в построении молекул, другие необходимы при энзиматических прев­ращениях в качестве кофактора. Они могут оказывать активирующее влияние на субстрат - ферментные комплексы.</a:t>
            </a:r>
          </a:p>
          <a:p>
            <a:pPr>
              <a:lnSpc>
                <a:spcPct val="80000"/>
              </a:lnSpc>
            </a:pPr>
            <a:r>
              <a:rPr lang="ru-RU" altLang="ko-KR" sz="800"/>
              <a:t>Процесс поглощения минеральных элементов из почвы или водного раствора полезно представлять как четыре взаимосвязанных этапа, включающих: I) движение ионов или солей в почве по направлению к поверхности корневой системы растения; 2) транспорт их от поверх­ности корня в цитоплазму и вакуоль клеток корня; 3) передвижение в радиальном направлении по тканям корня до сосудов ксилемы; 4) транспорт по проводящей системе в надземные органы. Каждый этап локализован на определенных структурах и имеет свои закономерности. Характеризуя закономерности транспорта ионов в цитоплазму клеток корня, следует обсудить проницаемость цитоплазматических мембран для ионов и движущие силы транспорта ионов через мембрану. Различают транспорт пассивный (по градиенту электрохимического потенциала) и активный (против градиента). Существует четыре вида мембранного транспорта ионов: пассивная диффузия, облегчённая диффузия, первично-активный транспорт, вторично-активный транспорт (сопряжённый). Специфи­ческие черты транспорта ионов в растительной клетке: I) избира­тельность; 2) энергозависимость; 3) подавление ингибиторами мета­болизма; 4) транспорт против градиента; 5) зависимость от темпе­ратуры.</a:t>
            </a:r>
          </a:p>
          <a:p>
            <a:pPr>
              <a:lnSpc>
                <a:spcPct val="80000"/>
              </a:lnSpc>
            </a:pPr>
            <a:r>
              <a:rPr lang="ru-RU" altLang="ko-KR" sz="800"/>
              <a:t>Избирательность процесса поглощения основана на существовании участков переноса в мембранах клеток - белковых ионных каналов, специфи­ческих для определенных ионов. В зависимости от природы иона и его заряда движущие силы транспорта и механизм транспорта через мембрану могут быть различными. Транспорт иона через участки переноса в соответствии с градиентом его электрохимического по­тенциала называют облегченной диффузией.</a:t>
            </a:r>
          </a:p>
          <a:p>
            <a:pPr>
              <a:lnSpc>
                <a:spcPct val="80000"/>
              </a:lnSpc>
            </a:pPr>
            <a:r>
              <a:rPr lang="ru-RU" altLang="ko-KR" sz="800"/>
              <a:t>Поглощение элементов против градиента электрохимического по­тенциала осуществляется путем активного транспорта, т.е. за счет энергии экзэргонических процессов клеточного метаболизма. Необхо­димо разобрать роль АТФазы плазмалеммы в поглощении минеральных элементов, особенности ионстимулируемых АТФаз растительных клеток. </a:t>
            </a:r>
          </a:p>
          <a:p>
            <a:pPr>
              <a:lnSpc>
                <a:spcPct val="80000"/>
              </a:lnSpc>
            </a:pPr>
            <a:r>
              <a:rPr lang="ru-RU" altLang="ko-KR" sz="800"/>
              <a:t>Следует рассмотреть особенности почвы как субстрата корневого питания растений и роль корней в процессе жизнедеятельности растений.</a:t>
            </a:r>
          </a:p>
          <a:p>
            <a:pPr>
              <a:lnSpc>
                <a:spcPct val="80000"/>
              </a:lnSpc>
            </a:pPr>
            <a:r>
              <a:rPr lang="ru-RU" altLang="ko-KR" sz="800"/>
              <a:t>Современное интенсивное растениеводство невозможно без использования удобрений. От их правильного применения зависит урожай. Теоретической основой  применения удобрений являются исследования по физиологии минерального питания растений. Для рационального и эффективного использования удобрений должна применяться система удобрений. Это программа применения удобрений в севообороте с учётом растений-предшественников, плодородия почвы, климатических условий, биологических особенностей растений и сортов, состава и свойств удобрений. Студенты должны знать основные виды удобрений. </a:t>
            </a:r>
            <a:endParaRPr lang="ru-RU" sz="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p:txBody>
          <a:bodyPr/>
          <a:lstStyle/>
          <a:p>
            <a:endParaRPr lang="ru-RU"/>
          </a:p>
        </p:txBody>
      </p:sp>
      <p:sp>
        <p:nvSpPr>
          <p:cNvPr id="72707" name="Rectangle 3"/>
          <p:cNvSpPr>
            <a:spLocks noGrp="1" noRot="1" noChangeArrowheads="1"/>
          </p:cNvSpPr>
          <p:nvPr>
            <p:ph type="body" idx="1"/>
          </p:nvPr>
        </p:nvSpPr>
        <p:spPr/>
        <p:txBody>
          <a:bodyPr/>
          <a:lstStyle/>
          <a:p>
            <a:pPr>
              <a:lnSpc>
                <a:spcPct val="80000"/>
              </a:lnSpc>
            </a:pPr>
            <a:r>
              <a:rPr lang="ru-RU" sz="1200"/>
              <a:t>Литература</a:t>
            </a:r>
            <a:endParaRPr lang="ru-RU" sz="1200" b="1"/>
          </a:p>
          <a:p>
            <a:pPr>
              <a:lnSpc>
                <a:spcPct val="80000"/>
              </a:lnSpc>
            </a:pPr>
            <a:r>
              <a:rPr lang="ru-RU" sz="1200"/>
              <a:t>Основная</a:t>
            </a:r>
          </a:p>
          <a:p>
            <a:pPr>
              <a:lnSpc>
                <a:spcPct val="80000"/>
              </a:lnSpc>
            </a:pPr>
            <a:r>
              <a:rPr lang="ru-RU" sz="1200"/>
              <a:t>Полевой В.В. Физиология растений. М, Высшая школа, 1989.</a:t>
            </a:r>
          </a:p>
          <a:p>
            <a:pPr>
              <a:lnSpc>
                <a:spcPct val="80000"/>
              </a:lnSpc>
            </a:pPr>
            <a:r>
              <a:rPr lang="ru-RU" sz="1200"/>
              <a:t>Либберт Э. Физиология растений.М., Мир,1976. </a:t>
            </a:r>
          </a:p>
          <a:p>
            <a:pPr>
              <a:lnSpc>
                <a:spcPct val="80000"/>
              </a:lnSpc>
            </a:pPr>
            <a:r>
              <a:rPr lang="ru-RU" sz="1200"/>
              <a:t>Гэлстон А., Дэвис  П., Сэттер  Р. Жизнь зеленного растения. М., Мир, 1983. </a:t>
            </a:r>
          </a:p>
          <a:p>
            <a:pPr>
              <a:lnSpc>
                <a:spcPct val="80000"/>
              </a:lnSpc>
            </a:pPr>
            <a:r>
              <a:rPr lang="ru-RU" sz="1200"/>
              <a:t>Медведев С.С. Физиология растений. СПб., Изд-во С.-Петерб. ун-та, 2004.</a:t>
            </a:r>
          </a:p>
          <a:p>
            <a:pPr>
              <a:lnSpc>
                <a:spcPct val="80000"/>
              </a:lnSpc>
            </a:pPr>
            <a:r>
              <a:rPr lang="ru-RU" sz="1200"/>
              <a:t>Гудвин  Т., Мерсер Э. Введение в биохимию растений. Т. 2. М., Мир, 1986.</a:t>
            </a:r>
          </a:p>
          <a:p>
            <a:pPr>
              <a:lnSpc>
                <a:spcPct val="80000"/>
              </a:lnSpc>
            </a:pPr>
            <a:r>
              <a:rPr lang="ru-RU" sz="1200"/>
              <a:t>Мусиенко Н.Н., Тернавский А.И. Корневое питание растений. Киев. Выща школа, 1989.</a:t>
            </a:r>
          </a:p>
          <a:p>
            <a:pPr>
              <a:lnSpc>
                <a:spcPct val="80000"/>
              </a:lnSpc>
            </a:pPr>
            <a:r>
              <a:rPr lang="ru-RU" sz="1200"/>
              <a:t>Дополнительная</a:t>
            </a:r>
          </a:p>
          <a:p>
            <a:pPr>
              <a:lnSpc>
                <a:spcPct val="80000"/>
              </a:lnSpc>
            </a:pPr>
            <a:r>
              <a:rPr lang="ru-RU" sz="1200"/>
              <a:t>Кларксон Д.. Транспорт ионов и структура растительной клетки. М., Мир, 1978.</a:t>
            </a:r>
          </a:p>
          <a:p>
            <a:pPr>
              <a:lnSpc>
                <a:spcPct val="80000"/>
              </a:lnSpc>
            </a:pPr>
            <a:r>
              <a:rPr lang="ru-RU" sz="1200"/>
              <a:t>Измайлов С.Ф. Азотный обмен в растениях. М. 1986.</a:t>
            </a:r>
          </a:p>
          <a:p>
            <a:pPr>
              <a:lnSpc>
                <a:spcPct val="80000"/>
              </a:lnSpc>
            </a:pPr>
            <a:r>
              <a:rPr lang="ru-RU" sz="1200"/>
              <a:t>Вахмистров Д.Б., Мазель Ю.Я. Поглощение и передвижение солей в клетках корня /Физиология растений. М., 1973, Т.1, (Итоги науки и техники).</a:t>
            </a:r>
          </a:p>
          <a:p>
            <a:pPr>
              <a:lnSpc>
                <a:spcPct val="80000"/>
              </a:lnSpc>
            </a:pPr>
            <a:r>
              <a:rPr lang="ru-RU" sz="1200"/>
              <a:t>Мецлер Д. Биохимия: М. , 1980. Т.З. </a:t>
            </a:r>
          </a:p>
          <a:p>
            <a:pPr>
              <a:lnSpc>
                <a:spcPct val="80000"/>
              </a:lnSpc>
            </a:pPr>
            <a:r>
              <a:rPr lang="ru-RU" sz="1200"/>
              <a:t>Вопросы для самоконтроля</a:t>
            </a:r>
          </a:p>
          <a:p>
            <a:pPr>
              <a:lnSpc>
                <a:spcPct val="80000"/>
              </a:lnSpc>
            </a:pPr>
            <a:r>
              <a:rPr lang="ru-RU" sz="1200"/>
              <a:t>Какие минеральные элементы необходимы растениям?</a:t>
            </a:r>
          </a:p>
          <a:p>
            <a:pPr>
              <a:lnSpc>
                <a:spcPct val="80000"/>
              </a:lnSpc>
            </a:pPr>
            <a:r>
              <a:rPr lang="ru-RU" sz="1200"/>
              <a:t>Расскажите о физиологической роли каждого макроэлемента. Каковы признаки их недостатка?</a:t>
            </a:r>
          </a:p>
          <a:p>
            <a:pPr>
              <a:lnSpc>
                <a:spcPct val="80000"/>
              </a:lnSpc>
            </a:pPr>
            <a:r>
              <a:rPr lang="ru-RU" sz="1200"/>
              <a:t>Каким превращениям подвергается азот в растениях? </a:t>
            </a:r>
          </a:p>
          <a:p>
            <a:pPr>
              <a:lnSpc>
                <a:spcPct val="80000"/>
              </a:lnSpc>
            </a:pPr>
            <a:r>
              <a:rPr lang="ru-RU" sz="1200"/>
              <a:t>Как осуществляется биологическая азотфиксация? Какой фермент осуществляет связывание молекулярного азота?</a:t>
            </a:r>
          </a:p>
          <a:p>
            <a:pPr>
              <a:lnSpc>
                <a:spcPct val="80000"/>
              </a:lnSpc>
            </a:pPr>
            <a:r>
              <a:rPr lang="ru-RU" sz="1200"/>
              <a:t>Почему растения нуждаются в микроэлементах?</a:t>
            </a:r>
          </a:p>
          <a:p>
            <a:pPr>
              <a:lnSpc>
                <a:spcPct val="80000"/>
              </a:lnSpc>
            </a:pPr>
            <a:r>
              <a:rPr lang="ru-RU" sz="1200"/>
              <a:t>Расскажите о физиологической роли каждого микроэлемента</a:t>
            </a:r>
          </a:p>
          <a:p>
            <a:pPr>
              <a:lnSpc>
                <a:spcPct val="80000"/>
              </a:lnSpc>
            </a:pPr>
            <a:r>
              <a:rPr lang="ru-RU" sz="1200"/>
              <a:t>Как поступают ионы в клетку?</a:t>
            </a:r>
          </a:p>
          <a:p>
            <a:pPr>
              <a:lnSpc>
                <a:spcPct val="80000"/>
              </a:lnSpc>
            </a:pPr>
            <a:r>
              <a:rPr lang="ru-RU" sz="1200"/>
              <a:t>Как ионы передвигаются по растению?</a:t>
            </a:r>
          </a:p>
          <a:p>
            <a:pPr>
              <a:lnSpc>
                <a:spcPct val="80000"/>
              </a:lnSpc>
            </a:pPr>
            <a:r>
              <a:rPr lang="ru-RU" sz="1200"/>
              <a:t>Расскажите о строении, поглотительной и метаболической активности корня</a:t>
            </a:r>
          </a:p>
          <a:p>
            <a:pPr>
              <a:lnSpc>
                <a:spcPct val="80000"/>
              </a:lnSpc>
            </a:pPr>
            <a:r>
              <a:rPr lang="ru-RU" sz="1200"/>
              <a:t>10. Какие удобрение вы знаете?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Rectangle 7"/>
          <p:cNvSpPr>
            <a:spLocks noChangeArrowheads="1"/>
          </p:cNvSpPr>
          <p:nvPr/>
        </p:nvSpPr>
        <p:spPr bwMode="auto">
          <a:xfrm>
            <a:off x="4602163" y="3297238"/>
            <a:ext cx="701675" cy="263525"/>
          </a:xfrm>
          <a:prstGeom prst="rect">
            <a:avLst/>
          </a:prstGeom>
          <a:noFill/>
          <a:ln w="9525">
            <a:noFill/>
            <a:miter lim="800000"/>
            <a:headEnd/>
            <a:tailEnd/>
          </a:ln>
          <a:effectLst/>
        </p:spPr>
        <p:txBody>
          <a:bodyPr wrap="none" lIns="101427" tIns="50714" rIns="101427" bIns="0" anchor="ctr">
            <a:spAutoFit/>
          </a:bodyPr>
          <a:lstStyle/>
          <a:p>
            <a:pPr indent="498475" algn="ctr" defTabSz="1012825" eaLnBrk="0" hangingPunct="0"/>
            <a:endParaRPr lang="ru-RU" altLang="ko-KR" sz="1400"/>
          </a:p>
        </p:txBody>
      </p:sp>
      <p:sp>
        <p:nvSpPr>
          <p:cNvPr id="16396" name="Rectangle 12"/>
          <p:cNvSpPr>
            <a:spLocks noGrp="1" noRot="1" noChangeArrowheads="1"/>
          </p:cNvSpPr>
          <p:nvPr>
            <p:ph type="title"/>
          </p:nvPr>
        </p:nvSpPr>
        <p:spPr/>
        <p:txBody>
          <a:bodyPr/>
          <a:lstStyle/>
          <a:p>
            <a:r>
              <a:rPr lang="ru-RU" sz="1200" b="0">
                <a:effectLst/>
              </a:rPr>
              <a:t>Тема 1. Введение. </a:t>
            </a:r>
            <a:r>
              <a:rPr lang="ru-RU" sz="1200" i="1">
                <a:effectLst/>
                <a:latin typeface="Arial" charset="0"/>
              </a:rPr>
              <a:t>Предмет и задачи физиологии растений. Этапы развития физиологии растений. Подходы к изучению про</a:t>
            </a:r>
            <a:r>
              <a:rPr lang="ru-RU" altLang="ko-KR" sz="1200" i="1">
                <a:effectLst/>
                <a:latin typeface="Arial" charset="0"/>
              </a:rPr>
              <a:t>цессов жизнедеятельности растений. Место физиологии растений среди других биологических наук. Актуальные проблемы и перспективы развития физиологии растений.</a:t>
            </a:r>
            <a:br>
              <a:rPr lang="ru-RU" altLang="ko-KR" sz="1200">
                <a:effectLst/>
                <a:latin typeface="Arial" charset="0"/>
              </a:rPr>
            </a:br>
            <a:r>
              <a:rPr lang="ru-RU" altLang="ko-KR" sz="1200">
                <a:effectLst/>
                <a:latin typeface="Arial" charset="0"/>
              </a:rPr>
              <a:t>Физиология растений - наука о процессах жизнедеятельности растительного организма. Главная задача физиологии растений – изучение общих закономерностей и конкретных механизмов, лежащих в основе следующих функций: фотосинтез, дыхание, водный режим, минеральное питание, транспорт веществ, рост и развитие, устойчивость и адаптация к неблагоприятным факторам.  Физиология растений развивалась в соответствии с практическими потребностями растениеводства, являясь теоретической основой рационального земледелия. </a:t>
            </a:r>
            <a:br>
              <a:rPr lang="ru-RU" altLang="ko-KR" sz="1200">
                <a:effectLst/>
                <a:latin typeface="Arial" charset="0"/>
              </a:rPr>
            </a:br>
            <a:endParaRPr lang="ru-RU" sz="1200">
              <a:effectLst/>
              <a:latin typeface="Arial" charset="0"/>
            </a:endParaRPr>
          </a:p>
        </p:txBody>
      </p:sp>
      <p:sp>
        <p:nvSpPr>
          <p:cNvPr id="16397" name="Rectangle 13"/>
          <p:cNvSpPr>
            <a:spLocks noGrp="1" noRot="1" noChangeArrowheads="1"/>
          </p:cNvSpPr>
          <p:nvPr>
            <p:ph type="body" idx="1"/>
          </p:nvPr>
        </p:nvSpPr>
        <p:spPr>
          <a:xfrm>
            <a:off x="896938" y="1884363"/>
            <a:ext cx="8674100" cy="4810125"/>
          </a:xfrm>
        </p:spPr>
        <p:txBody>
          <a:bodyPr/>
          <a:lstStyle/>
          <a:p>
            <a:pPr>
              <a:lnSpc>
                <a:spcPct val="80000"/>
              </a:lnSpc>
            </a:pPr>
            <a:r>
              <a:rPr lang="ru-RU" altLang="ko-KR" sz="800">
                <a:effectLst/>
              </a:rPr>
              <a:t>Объекты физиологии растений – организмы, осуществляющие фототрофный образ жизни. Это семенные и споровые растения, водоросли, некоторые микроорганизмы (галобактерии, пурпурные и зелёные бактерии). </a:t>
            </a:r>
          </a:p>
          <a:p>
            <a:pPr>
              <a:lnSpc>
                <a:spcPct val="80000"/>
              </a:lnSpc>
            </a:pPr>
            <a:r>
              <a:rPr lang="ru-RU" altLang="ko-KR" sz="800">
                <a:effectLst/>
              </a:rPr>
              <a:t>Основные подходы к изучению процессов жизнедеятельности: </a:t>
            </a:r>
          </a:p>
          <a:p>
            <a:pPr>
              <a:lnSpc>
                <a:spcPct val="80000"/>
              </a:lnSpc>
            </a:pPr>
            <a:r>
              <a:rPr lang="ru-RU" altLang="ko-KR" sz="800">
                <a:effectLst/>
              </a:rPr>
              <a:t>- биохимический (пути биосинтеза и функциональное значение разнообразных органических соединений); </a:t>
            </a:r>
          </a:p>
          <a:p>
            <a:pPr>
              <a:lnSpc>
                <a:spcPct val="80000"/>
              </a:lnSpc>
            </a:pPr>
            <a:r>
              <a:rPr lang="ru-RU" altLang="ko-KR" sz="800">
                <a:effectLst/>
              </a:rPr>
              <a:t>-молекулярно-биологический (выявление связи функций с определёнными генами);</a:t>
            </a:r>
          </a:p>
          <a:p>
            <a:pPr>
              <a:lnSpc>
                <a:spcPct val="80000"/>
              </a:lnSpc>
            </a:pPr>
            <a:r>
              <a:rPr lang="ru-RU" altLang="ko-KR" sz="800">
                <a:effectLst/>
              </a:rPr>
              <a:t>-онтогенетический (возрастные закономерности жизнедеятельности в процессе индивидуального развития);  </a:t>
            </a:r>
          </a:p>
          <a:p>
            <a:pPr>
              <a:lnSpc>
                <a:spcPct val="80000"/>
              </a:lnSpc>
            </a:pPr>
            <a:r>
              <a:rPr lang="ru-RU" altLang="ko-KR" sz="800">
                <a:effectLst/>
              </a:rPr>
              <a:t>-экологический (зависимость внутренних процессов от внешней среды, процессы адаптации);</a:t>
            </a:r>
          </a:p>
          <a:p>
            <a:pPr>
              <a:lnSpc>
                <a:spcPct val="80000"/>
              </a:lnSpc>
            </a:pPr>
            <a:r>
              <a:rPr lang="ru-RU" altLang="ko-KR" sz="800">
                <a:effectLst/>
              </a:rPr>
              <a:t>-биофизический (физические закономерности в растительном организме)</a:t>
            </a:r>
          </a:p>
          <a:p>
            <a:pPr>
              <a:lnSpc>
                <a:spcPct val="80000"/>
              </a:lnSpc>
            </a:pPr>
            <a:r>
              <a:rPr lang="ru-RU" altLang="ko-KR" sz="800">
                <a:effectLst/>
              </a:rPr>
              <a:t>-эволюционный (все функции растений сформировавшиеся в результате исторического развития).</a:t>
            </a:r>
          </a:p>
          <a:p>
            <a:pPr>
              <a:lnSpc>
                <a:spcPct val="80000"/>
              </a:lnSpc>
            </a:pPr>
            <a:r>
              <a:rPr lang="ru-RU" altLang="ko-KR" sz="800">
                <a:effectLst/>
              </a:rPr>
              <a:t>Достижения последних десятилетий в области биохимии, молекулярной биологии, генетики, биофизики, цитологии сказались и на развитии физиологии растений. Физиология растений, обязанная своими достижениями физико-химической биологии, в настоящее время сама приобретает значение для этих наук как проводник и интерпретатор  информации между физико-химической и общей биологией. Через её посредничество открытия в области первичных свойств живой материи могут находить выход в практику.</a:t>
            </a:r>
          </a:p>
          <a:p>
            <a:pPr>
              <a:lnSpc>
                <a:spcPct val="80000"/>
              </a:lnSpc>
            </a:pPr>
            <a:r>
              <a:rPr lang="ru-RU" altLang="ko-KR" sz="800">
                <a:effectLst/>
              </a:rPr>
              <a:t>Фундаментальные исследования не изменили её традиционной близости с практикой сельского хозяйства. Однако сегодня уровень знаний и технологий в мире настолько высок, что величина и качество урожая лимитируется экономикой, организацией труда и другими социальными факторами. Сейчас созданы условия для выхода физиологии растений в практику по принципиально новым направлениям. Так, на основе метода физиологии растений по культивированию </a:t>
            </a:r>
            <a:r>
              <a:rPr lang="en-US" altLang="ko-KR" sz="800">
                <a:effectLst/>
                <a:ea typeface="굴림" charset="-127"/>
              </a:rPr>
              <a:t>in vitro </a:t>
            </a:r>
            <a:r>
              <a:rPr lang="ru-RU" altLang="ko-KR" sz="800">
                <a:effectLst/>
              </a:rPr>
              <a:t>растительных клеток сформировалось целое направление биотехнологии – биотехнология растений. Возможности генетической инженерии станут базой для новой «зелёной революции».</a:t>
            </a:r>
          </a:p>
          <a:p>
            <a:pPr>
              <a:lnSpc>
                <a:spcPct val="80000"/>
              </a:lnSpc>
            </a:pPr>
            <a:r>
              <a:rPr lang="ru-RU" altLang="ko-KR" sz="800">
                <a:effectLst/>
              </a:rPr>
              <a:t> 	Актуальные проблемы и перспективы развития физиологии растений. Физиология растений должна разработать теорию систем регуляции и интеграции у растений и научиться использовать её для управления их ростом, развитием и продуктивностью. Стремительные успехи, связанные с новейшими технологиями сиквенирования ДНК (определение нуклеотидной последовательности), поставят задачу научиться управлять растительным организмом с помощью генов. Физиологии растений предстоит на новой молекулярно-генетической и физико-химической основе изучить процессы адаптации растений к различным стрессорам с целью решения проблем региональной и глобальной экологии. Для моделирования и прогнозирования глобальных изменений среды и климата всё более актуальным становится изучение роли растительных систем в глобальных циклах углерода, азота, серы и других биогенных элементов и воды.</a:t>
            </a:r>
          </a:p>
          <a:p>
            <a:pPr>
              <a:lnSpc>
                <a:spcPct val="80000"/>
              </a:lnSpc>
            </a:pPr>
            <a:r>
              <a:rPr lang="ru-RU" altLang="ko-KR" sz="800">
                <a:effectLst/>
              </a:rPr>
              <a:t>Литература</a:t>
            </a:r>
          </a:p>
          <a:p>
            <a:pPr>
              <a:lnSpc>
                <a:spcPct val="80000"/>
              </a:lnSpc>
            </a:pPr>
            <a:r>
              <a:rPr lang="ru-RU" altLang="ko-KR" sz="800">
                <a:effectLst/>
              </a:rPr>
              <a:t>Полевой В.В. Физиология растений. М, Высшая школа, 1989.</a:t>
            </a:r>
          </a:p>
          <a:p>
            <a:pPr>
              <a:lnSpc>
                <a:spcPct val="80000"/>
              </a:lnSpc>
            </a:pPr>
            <a:r>
              <a:rPr lang="ru-RU" altLang="ko-KR" sz="800">
                <a:effectLst/>
              </a:rPr>
              <a:t>Либберт Э. Физиология растений.М., Мир,1976. </a:t>
            </a:r>
          </a:p>
          <a:p>
            <a:pPr>
              <a:lnSpc>
                <a:spcPct val="80000"/>
              </a:lnSpc>
            </a:pPr>
            <a:r>
              <a:rPr lang="ru-RU" altLang="ko-KR" sz="800">
                <a:effectLst/>
              </a:rPr>
              <a:t>Гэлстон А., Дэвис  П., Сэттер  Р. Жизнь зеленного растения. М., Мир, 1983. </a:t>
            </a:r>
          </a:p>
          <a:p>
            <a:pPr>
              <a:lnSpc>
                <a:spcPct val="80000"/>
              </a:lnSpc>
            </a:pPr>
            <a:r>
              <a:rPr lang="ru-RU" altLang="ko-KR" sz="800">
                <a:effectLst/>
              </a:rPr>
              <a:t>Медведев С.С. Физиология растений. СПб., Изд-во С.-Петерб. ун-та, 2004.</a:t>
            </a:r>
          </a:p>
          <a:p>
            <a:pPr>
              <a:lnSpc>
                <a:spcPct val="80000"/>
              </a:lnSpc>
            </a:pPr>
            <a:r>
              <a:rPr lang="ru-RU" altLang="ko-KR" sz="800">
                <a:effectLst/>
              </a:rPr>
              <a:t>Гудвин  Т., Мерсер Э. Введение в биохимию растений. Т. 2. М., Мир, 1986.</a:t>
            </a:r>
          </a:p>
          <a:p>
            <a:pPr>
              <a:lnSpc>
                <a:spcPct val="80000"/>
              </a:lnSpc>
            </a:pPr>
            <a:r>
              <a:rPr lang="ru-RU" altLang="ko-KR" sz="800">
                <a:effectLst/>
              </a:rPr>
              <a:t>Вопросы для самоконтроля</a:t>
            </a:r>
          </a:p>
          <a:p>
            <a:pPr>
              <a:lnSpc>
                <a:spcPct val="80000"/>
              </a:lnSpc>
            </a:pPr>
            <a:r>
              <a:rPr lang="ru-RU" altLang="ko-KR" sz="800">
                <a:effectLst/>
              </a:rPr>
              <a:t>1.Что изучает физиология растений?</a:t>
            </a:r>
          </a:p>
          <a:p>
            <a:pPr>
              <a:lnSpc>
                <a:spcPct val="80000"/>
              </a:lnSpc>
            </a:pPr>
            <a:r>
              <a:rPr lang="ru-RU" altLang="ko-KR" sz="800">
                <a:effectLst/>
              </a:rPr>
              <a:t>2. Когда зародилась физиология растений?</a:t>
            </a:r>
          </a:p>
          <a:p>
            <a:pPr>
              <a:lnSpc>
                <a:spcPct val="80000"/>
              </a:lnSpc>
            </a:pPr>
            <a:r>
              <a:rPr lang="ru-RU" altLang="ko-KR" sz="800">
                <a:effectLst/>
              </a:rPr>
              <a:t>3.Назовите имена ученых, внесших значительной вклад в развитие физиологии растений.</a:t>
            </a:r>
          </a:p>
          <a:p>
            <a:pPr>
              <a:lnSpc>
                <a:spcPct val="80000"/>
              </a:lnSpc>
            </a:pPr>
            <a:r>
              <a:rPr lang="ru-RU" altLang="ko-KR" sz="800">
                <a:effectLst/>
              </a:rPr>
              <a:t>4. С какими науками тесно связана физиология растений?</a:t>
            </a:r>
          </a:p>
          <a:p>
            <a:pPr>
              <a:lnSpc>
                <a:spcPct val="80000"/>
              </a:lnSpc>
            </a:pPr>
            <a:r>
              <a:rPr lang="ru-RU" altLang="ko-KR" sz="800">
                <a:effectLst/>
              </a:rPr>
              <a:t>5.Какие подходы к изучению процессов жизнедеятельности используются в физиологии растений?</a:t>
            </a:r>
          </a:p>
          <a:p>
            <a:pPr>
              <a:lnSpc>
                <a:spcPct val="80000"/>
              </a:lnSpc>
            </a:pPr>
            <a:r>
              <a:rPr lang="ru-RU" altLang="ko-KR" sz="800">
                <a:effectLst/>
              </a:rPr>
              <a:t>6.Каковы цели и задачи физиологии растений?</a:t>
            </a:r>
          </a:p>
          <a:p>
            <a:pPr>
              <a:lnSpc>
                <a:spcPct val="80000"/>
              </a:lnSpc>
            </a:pPr>
            <a:r>
              <a:rPr lang="ru-RU" altLang="ko-KR" sz="800">
                <a:effectLst/>
              </a:rPr>
              <a:t>7.Какие перспективы у физиологии растений?</a:t>
            </a:r>
          </a:p>
          <a:p>
            <a:pPr>
              <a:lnSpc>
                <a:spcPct val="80000"/>
              </a:lnSpc>
            </a:pPr>
            <a:endParaRPr lang="ru-RU" sz="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rrowheads="1"/>
          </p:cNvSpPr>
          <p:nvPr>
            <p:ph type="title"/>
          </p:nvPr>
        </p:nvSpPr>
        <p:spPr/>
        <p:txBody>
          <a:bodyPr/>
          <a:lstStyle/>
          <a:p>
            <a:r>
              <a:rPr lang="ru-RU" sz="1400" b="0" i="1"/>
              <a:t>Тема 7. Транспорт веществ в растении</a:t>
            </a:r>
            <a:br>
              <a:rPr lang="ru-RU" sz="1400" b="0"/>
            </a:br>
            <a:r>
              <a:rPr lang="ru-RU" sz="1400" i="1"/>
              <a:t>     Транспорт ассимилятов в листовой пластинке. Дальний транспорт ассимилятов и других веществ по флоэме. Структура флоэмы. Механизмы флоэмного транспорта. Регуляция флоэмного транспорта. Ксилемный транспорт. Состав ксилемного сока. Механизмы ксилемного транспорта. Зависимость транспорта веществ по растению от факторов внешней среды. Накопление и выделение веществ (углеводов, органических кислот, жиров, белков, солей). Круговорот веществ в природе. </a:t>
            </a:r>
            <a:br>
              <a:rPr lang="ru-RU" sz="1400"/>
            </a:br>
            <a:endParaRPr lang="ru-RU" sz="1400"/>
          </a:p>
        </p:txBody>
      </p:sp>
      <p:sp>
        <p:nvSpPr>
          <p:cNvPr id="73731" name="Rectangle 3"/>
          <p:cNvSpPr>
            <a:spLocks noGrp="1" noRot="1" noChangeArrowheads="1"/>
          </p:cNvSpPr>
          <p:nvPr>
            <p:ph type="body" idx="1"/>
          </p:nvPr>
        </p:nvSpPr>
        <p:spPr/>
        <p:txBody>
          <a:bodyPr/>
          <a:lstStyle/>
          <a:p>
            <a:pPr>
              <a:lnSpc>
                <a:spcPct val="80000"/>
              </a:lnSpc>
            </a:pPr>
            <a:r>
              <a:rPr lang="ru-RU" sz="800"/>
              <a:t>Дальний транспорт веществ в растении осуществляется по ксилеме и флоэме, поэтому необходимо охарактеризо­вать структуру транспортной системы - ксилемы и флоэмы. Пространственно они объединены и образуют непрерывную проводящую систему, проходящую через все органы и ткани растения. Важно отметить, что отличительные особенности структуры клеток трахеальных элементов и ситовидных трубок связаны с их функцией. Эти клетки не имеют ядер. </a:t>
            </a:r>
          </a:p>
          <a:p>
            <a:pPr>
              <a:lnSpc>
                <a:spcPct val="80000"/>
              </a:lnSpc>
            </a:pPr>
            <a:r>
              <a:rPr lang="ru-RU" sz="800"/>
              <a:t>Сосуды ксилемы контактируют с паренхимными клетками центрального цилиндра, которые активно транспортируют ионы в проводящие элементы ксилемы. При рассмотрении ксилемного транспорта надо разобрать состав ксилемного сока, механизмы загрузки и разгрузки ксилемных элементов, а также регуляцию ксилемного транспорта.</a:t>
            </a:r>
          </a:p>
          <a:p>
            <a:pPr>
              <a:lnSpc>
                <a:spcPct val="80000"/>
              </a:lnSpc>
            </a:pPr>
            <a:r>
              <a:rPr lang="ru-RU" sz="800"/>
              <a:t>Углеводы, образующиеся в листьях при фотосинтезе, транспортируются по сосудам флоэмы в форме сахарозы. К каждому членику ситовидной трубки примыкает клетка-спутница, которая имеет большое ядро, много рибосом и митохондрий, а также эндоплазматический ретикулум. Их функция состоит в снабжении энергией и информационной РНК. </a:t>
            </a:r>
          </a:p>
          <a:p>
            <a:pPr>
              <a:lnSpc>
                <a:spcPct val="80000"/>
              </a:lnSpc>
            </a:pPr>
            <a:r>
              <a:rPr lang="ru-RU" sz="800"/>
              <a:t>Кроме сахаров в ситовидных трубках флоэмы присутствуют аминокислоты, гормоны и минеральные вещества. В отличие от ксилемы движение флоэмного сока имеет направление от донора, т.е. того места, где синтезируются вещества, к акцептору - туда, где потребляются или запасаются продукты фотосинтеза. Транспорт по флоэме может происходить даже одновременно в двух направлениях. Направление определяется исключительно взаимным расположением донора и акцептора. Сахароза, образованная в листьях, поступает в ситовидные</a:t>
            </a:r>
            <a:r>
              <a:rPr lang="ru-RU" sz="800" b="1"/>
              <a:t> </a:t>
            </a:r>
            <a:r>
              <a:rPr lang="ru-RU" sz="800"/>
              <a:t>трубки. Движение идет против градиента концентрации. Полагают, что происходит совместный транспорт сахарозы и протона через специфическую пермеазу в плазмалемме ситовидных трубок. Этот котранспорт обусловлен градиентом электрохимического потенциала иона водорода. Этот градиент образуется активно, т.е. с затратой энергии, с помощью протонной АТФазы, которая откачивает ионы водорода из ситовидных трубок. Затраты энергии требуют удержания сахарозы в ситовидных трубках. В связи с этим важно отметить роль клеток-спутниц в снабжении энергией смежных ситовидных трубок. Наиболее распространенной теорией, объясняющей механизм транспорта ассимилятов по флоэме, является теория тока под давлением. Она согласуется с имеющимися данными о градиенте давления и осмотическом градиенте в ситовидных трубках на пути транспорта.</a:t>
            </a:r>
          </a:p>
          <a:p>
            <a:pPr>
              <a:lnSpc>
                <a:spcPct val="80000"/>
              </a:lnSpc>
            </a:pPr>
            <a:r>
              <a:rPr lang="ru-RU" sz="800"/>
              <a:t>Таким образом, если процессы загрузки флоэмы и удержание са­харозы в клетках сосудистых пучков энергозависимы, то сам процесс транспорта идет по чисто физическим градиентам. Однако скорость транспорта зависит от скорости образования углеводов в донорных участках и скорости потребления в акцепторных и поэтому существенно зависит от метаболизма.</a:t>
            </a:r>
          </a:p>
          <a:p>
            <a:pPr>
              <a:lnSpc>
                <a:spcPct val="80000"/>
              </a:lnSpc>
            </a:pPr>
            <a:r>
              <a:rPr lang="ru-RU" sz="800"/>
              <a:t>Система донорно-акцепторных связей обеспечивает интеграцию функциональных систем и целостность растительного организма. Донорно-акцепторные отношения регулируются гормональной системой и другими, еще малоисследованными регуляторными факторами. Транспорт ассимилятов обеспечивает интеграцию фотосинтеза,</a:t>
            </a:r>
            <a:r>
              <a:rPr lang="ru-RU" sz="800" b="1"/>
              <a:t> </a:t>
            </a:r>
            <a:r>
              <a:rPr lang="ru-RU" sz="800"/>
              <a:t>дыхания, роста и морфогенеза и является одним из главных факторов эндогенной регуляции фотосинтеза. </a:t>
            </a:r>
            <a:endParaRPr lang="ru-RU" sz="800" b="1"/>
          </a:p>
          <a:p>
            <a:pPr>
              <a:lnSpc>
                <a:spcPct val="80000"/>
              </a:lnSpc>
            </a:pPr>
            <a:r>
              <a:rPr lang="ru-RU" sz="800"/>
              <a:t>Литература</a:t>
            </a:r>
            <a:endParaRPr lang="ru-RU" sz="800" b="1"/>
          </a:p>
          <a:p>
            <a:pPr>
              <a:lnSpc>
                <a:spcPct val="80000"/>
              </a:lnSpc>
            </a:pPr>
            <a:r>
              <a:rPr lang="ru-RU" sz="800"/>
              <a:t>Основная</a:t>
            </a:r>
          </a:p>
          <a:p>
            <a:pPr>
              <a:lnSpc>
                <a:spcPct val="80000"/>
              </a:lnSpc>
            </a:pPr>
            <a:r>
              <a:rPr lang="ru-RU" sz="800"/>
              <a:t>Полевой В.В. Физиология растений. М, Высшая школа, 1989.</a:t>
            </a:r>
          </a:p>
          <a:p>
            <a:pPr>
              <a:lnSpc>
                <a:spcPct val="80000"/>
              </a:lnSpc>
            </a:pPr>
            <a:r>
              <a:rPr lang="ru-RU" sz="800"/>
              <a:t>Либберт Э. Физиология растений.М., Мир,1976. </a:t>
            </a:r>
          </a:p>
          <a:p>
            <a:pPr>
              <a:lnSpc>
                <a:spcPct val="80000"/>
              </a:lnSpc>
            </a:pPr>
            <a:r>
              <a:rPr lang="ru-RU" sz="800"/>
              <a:t>Гэлстон А., Дэвис  П., Сэттер  Р. Жизнь зеленного растения. М., Мир, 1983. </a:t>
            </a:r>
          </a:p>
          <a:p>
            <a:pPr>
              <a:lnSpc>
                <a:spcPct val="80000"/>
              </a:lnSpc>
            </a:pPr>
            <a:r>
              <a:rPr lang="ru-RU" sz="800"/>
              <a:t>Медведев С.С. Физиология растений. СПб., Изд-во С.-Петерб. ун-та, 2004.</a:t>
            </a:r>
          </a:p>
          <a:p>
            <a:pPr>
              <a:lnSpc>
                <a:spcPct val="80000"/>
              </a:lnSpc>
            </a:pPr>
            <a:r>
              <a:rPr lang="ru-RU" sz="800"/>
              <a:t>Гудвин  Т., Мерсер Э. Введение в биохимию растений. Т. 2. М., Мир, 1986.</a:t>
            </a:r>
          </a:p>
          <a:p>
            <a:pPr>
              <a:lnSpc>
                <a:spcPct val="80000"/>
              </a:lnSpc>
            </a:pPr>
            <a:r>
              <a:rPr lang="ru-RU" sz="800"/>
              <a:t>Дополнительная</a:t>
            </a:r>
          </a:p>
          <a:p>
            <a:pPr>
              <a:lnSpc>
                <a:spcPct val="80000"/>
              </a:lnSpc>
            </a:pPr>
            <a:r>
              <a:rPr lang="ru-RU" sz="800"/>
              <a:t>А.Л.Курсанов. Транспорт ассимилятов в растении. М., Наука, 1976.</a:t>
            </a:r>
          </a:p>
          <a:p>
            <a:pPr>
              <a:lnSpc>
                <a:spcPct val="80000"/>
              </a:lnSpc>
            </a:pPr>
            <a:r>
              <a:rPr lang="ru-RU" sz="800"/>
              <a:t>Вопросы для самоконтроля</a:t>
            </a:r>
          </a:p>
          <a:p>
            <a:pPr>
              <a:lnSpc>
                <a:spcPct val="80000"/>
              </a:lnSpc>
            </a:pPr>
            <a:r>
              <a:rPr lang="ru-RU" sz="800"/>
              <a:t>Каково строение флоэмы и ксилемы?</a:t>
            </a:r>
          </a:p>
          <a:p>
            <a:pPr>
              <a:lnSpc>
                <a:spcPct val="80000"/>
              </a:lnSpc>
            </a:pPr>
            <a:r>
              <a:rPr lang="ru-RU" sz="800"/>
              <a:t>Какие вещества передвигаются по флоэме и ксилеме?</a:t>
            </a:r>
          </a:p>
          <a:p>
            <a:pPr>
              <a:lnSpc>
                <a:spcPct val="80000"/>
              </a:lnSpc>
            </a:pPr>
            <a:r>
              <a:rPr lang="ru-RU" sz="800"/>
              <a:t>Как ассимиляты передвигаются по клеткам мезофилла во флоэму?</a:t>
            </a:r>
          </a:p>
          <a:p>
            <a:pPr>
              <a:lnSpc>
                <a:spcPct val="80000"/>
              </a:lnSpc>
            </a:pPr>
            <a:r>
              <a:rPr lang="ru-RU" sz="800"/>
              <a:t>Каковы механизмы транспорта веществ по флоэме и ксилеме?</a:t>
            </a:r>
          </a:p>
          <a:p>
            <a:pPr>
              <a:lnSpc>
                <a:spcPct val="80000"/>
              </a:lnSpc>
            </a:pPr>
            <a:r>
              <a:rPr lang="ru-RU" sz="800"/>
              <a:t>Как на транспорт веществ влияют факторы среды?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p:txBody>
          <a:bodyPr/>
          <a:lstStyle/>
          <a:p>
            <a:r>
              <a:rPr lang="ru-RU" sz="1200" b="0">
                <a:effectLst/>
              </a:rPr>
              <a:t>Тема 8. Рост и развитие растений</a:t>
            </a:r>
            <a:br>
              <a:rPr lang="ru-RU" sz="1200" b="0">
                <a:effectLst/>
              </a:rPr>
            </a:br>
            <a:r>
              <a:rPr lang="ru-RU" sz="1200" i="1">
                <a:effectLst/>
              </a:rPr>
              <a:t>Понятие о росте, дифференцировке, морфогенезе, развитии. Закономерности роста, характерные для всех живых организмов. Специфические особенности роста растений. Этапы онтогенеза высших растений. </a:t>
            </a:r>
            <a:br>
              <a:rPr lang="ru-RU" sz="1200" i="1">
                <a:effectLst/>
              </a:rPr>
            </a:br>
            <a:r>
              <a:rPr lang="ru-RU" sz="1200" i="1">
                <a:effectLst/>
              </a:rPr>
              <a:t>Онтогенез растительной клетки. Деление клеток. Образование клеточной стенки. Рост протоплазмы. Рост клетки растяжением. Рост клеточной стенки. Дифференцировка. Механизмы дифференцировки. Дифференциальная активность генов. Механизмы морфогенеза. Компетенция. Детерминация. Полярность. Эффект положения. Корреляция. Коррелятивная стимуляция и торможение. Ритмика и периодичность роста.</a:t>
            </a:r>
            <a:br>
              <a:rPr lang="ru-RU" sz="1200" i="1">
                <a:effectLst/>
              </a:rPr>
            </a:br>
            <a:endParaRPr lang="ru-RU" sz="1200" i="1">
              <a:effectLst/>
            </a:endParaRPr>
          </a:p>
        </p:txBody>
      </p:sp>
      <p:sp>
        <p:nvSpPr>
          <p:cNvPr id="74755" name="Rectangle 3"/>
          <p:cNvSpPr>
            <a:spLocks noGrp="1" noRot="1" noChangeArrowheads="1"/>
          </p:cNvSpPr>
          <p:nvPr>
            <p:ph type="body" idx="1"/>
          </p:nvPr>
        </p:nvSpPr>
        <p:spPr/>
        <p:txBody>
          <a:bodyPr/>
          <a:lstStyle/>
          <a:p>
            <a:pPr>
              <a:lnSpc>
                <a:spcPct val="80000"/>
              </a:lnSpc>
            </a:pPr>
            <a:r>
              <a:rPr lang="ru-RU" sz="900" i="1"/>
              <a:t>Принципы регуляции роста и развития. Внутренние  факторы, регулирующие рост и развитие. Фитогормоны: ауксины, гиббереллины, цитокинины, абсцизовая кислота, этилен, брассиностероиды, жасмоновая и салициловая кислоты. Метаболизм, транспорт, физиология и биохимия действия каждого гормона. Фенольные ингибиторы. Синтетические регуляторы роста.  Внешние факторы, регулирующие рост и развитие (свет, температура). Инициация цветения. Яровизация. Фотопериодизм. Детерминация пола. Фитохромная система.Движение растений. Механизмы движения. Тропизмы. Настии. </a:t>
            </a:r>
            <a:endParaRPr lang="ru-RU" sz="900"/>
          </a:p>
          <a:p>
            <a:pPr>
              <a:lnSpc>
                <a:spcPct val="80000"/>
              </a:lnSpc>
            </a:pPr>
            <a:r>
              <a:rPr lang="ru-RU" sz="900"/>
              <a:t>Рост - это необратимое увеличение размеров и массы тела, связанное с новообразова­нием элементов структуры организма. Рост растений складывается из роста клеток, тканей и органов. Рост клеток происходит в три фазы: деление, растяжение и дифференцировка. Дифференцировка клетки – это процесс превращения клетки из меристематической, способной к делению, в дифференцированную, т.е. узкоспециализированную.  При этом изменяется её строение и функция. Возникновение функциональных и структурных различий   может осуществляться не только на клеточном уровне, но и на тканевом и организменном уровнях, тогда больше используется термин дифференциация.  Морфогенез – процесс формообразования, - связан с закладкой, ростом и развитием специализированных тканей (гистогенез), органов (органогенез) растения.  Развитие – качественные изменения структуры и функций растения и его отдельных частей – органов, тканей и клеток, возникающие в процессе онтогенеза. </a:t>
            </a:r>
          </a:p>
          <a:p>
            <a:pPr>
              <a:lnSpc>
                <a:spcPct val="80000"/>
              </a:lnSpc>
            </a:pPr>
            <a:r>
              <a:rPr lang="ru-RU" sz="900"/>
              <a:t>Жизненный цикл растения (онтогенез) - это период от образования зиготы до смерти организма. Прохождение растением жизненного цикла зависит от природы его генома и от внешних условий, которые влияют на проявление тех или иных свойств и качеств, присущих данному генотипу. Таким образом, два момента определяют форму и поведение организма - это генетическая программа, заложенная в зиготе, и внешние условия, в которых организм обитает.</a:t>
            </a:r>
          </a:p>
          <a:p>
            <a:pPr>
              <a:lnSpc>
                <a:spcPct val="80000"/>
              </a:lnSpc>
            </a:pPr>
            <a:r>
              <a:rPr lang="ru-RU" sz="900"/>
              <a:t>Следует охарактеризовать этапы онтогенеза растений - эмбриональный, ювенильный, цветение, образование плодов и семян, старение и смерть. На каждом этапе онтогенеза растение формируется при сочетании процессов роста и развития.</a:t>
            </a:r>
          </a:p>
          <a:p>
            <a:pPr>
              <a:lnSpc>
                <a:spcPct val="80000"/>
              </a:lnSpc>
            </a:pPr>
            <a:r>
              <a:rPr lang="ru-RU" sz="900"/>
              <a:t>Существуют закономерности роста, характерные для всех живых организмов: </a:t>
            </a:r>
          </a:p>
          <a:p>
            <a:pPr>
              <a:lnSpc>
                <a:spcPct val="80000"/>
              </a:lnSpc>
            </a:pPr>
            <a:r>
              <a:rPr lang="ru-RU" sz="900"/>
              <a:t>1)Большая </a:t>
            </a:r>
            <a:r>
              <a:rPr lang="en-US" sz="900"/>
              <a:t>S</a:t>
            </a:r>
            <a:r>
              <a:rPr lang="ru-RU" sz="900"/>
              <a:t>-образная </a:t>
            </a:r>
            <a:r>
              <a:rPr lang="ru-RU" altLang="ko-KR" sz="900"/>
              <a:t>кривая роста. Кривая состоит из следующих фаз: а)фаза скрытого роста (лаг-фаза), в этот период происходит подготовка к росту; б)эспоненциальная фаза роста (фаза ускорения ) - скорость роста возрастает по любому показателю; в) линейная фаза - в логариф­мическом выражении имеет прямую зависимость от времени в течение этой фазы, очень короткая; г) фаза замедления роста; д) стационарная фаза, в этот период размеры ткани, органа или растения стабилизируются, видимый рост – минимальный; е) фаза старения и смерти организма. </a:t>
            </a:r>
          </a:p>
          <a:p>
            <a:pPr>
              <a:lnSpc>
                <a:spcPct val="80000"/>
              </a:lnSpc>
            </a:pPr>
            <a:r>
              <a:rPr lang="ru-RU" altLang="ko-KR" sz="900"/>
              <a:t>2) Ритмичность – регулярно повторяющаяся смена периодов активного и замедленного роста.</a:t>
            </a:r>
          </a:p>
          <a:p>
            <a:pPr>
              <a:lnSpc>
                <a:spcPct val="80000"/>
              </a:lnSpc>
            </a:pPr>
            <a:r>
              <a:rPr lang="ru-RU" altLang="ko-KR" sz="900"/>
              <a:t>       3) Полярность – ориентация процессов и структур в пространстве.</a:t>
            </a:r>
          </a:p>
          <a:p>
            <a:pPr>
              <a:lnSpc>
                <a:spcPct val="80000"/>
              </a:lnSpc>
            </a:pPr>
            <a:r>
              <a:rPr lang="ru-RU" altLang="ko-KR" sz="900"/>
              <a:t>Дифференциация – возникновение структурных и функциональных отличий у разных клеток и тканей в процессе развития.</a:t>
            </a:r>
          </a:p>
          <a:p>
            <a:pPr>
              <a:lnSpc>
                <a:spcPct val="80000"/>
              </a:lnSpc>
            </a:pPr>
            <a:r>
              <a:rPr lang="ru-RU" altLang="ko-KR" sz="900"/>
              <a:t>Раздражимость - реакция на изменение внешних факторов, проявляющаяся в изменении жизнедеятельности, в частности, характере роста и развития.</a:t>
            </a:r>
          </a:p>
          <a:p>
            <a:pPr>
              <a:lnSpc>
                <a:spcPct val="80000"/>
              </a:lnSpc>
            </a:pPr>
            <a:r>
              <a:rPr lang="ru-RU" altLang="ko-KR" sz="900"/>
              <a:t>Корреляция – согласованное взаимодействие органов.</a:t>
            </a:r>
          </a:p>
          <a:p>
            <a:pPr>
              <a:lnSpc>
                <a:spcPct val="80000"/>
              </a:lnSpc>
            </a:pPr>
            <a:r>
              <a:rPr lang="ru-RU" altLang="ko-KR" sz="900"/>
              <a:t>     Рост растений по ряду черт отличается от роста у животных: </a:t>
            </a:r>
          </a:p>
          <a:p>
            <a:pPr>
              <a:lnSpc>
                <a:spcPct val="80000"/>
              </a:lnSpc>
            </a:pPr>
            <a:r>
              <a:rPr lang="ru-RU" altLang="ko-KR" sz="900"/>
              <a:t>        1.У растений эмбриональные клетки формируют зоны меристемы. Необходимо охарактеризовать меристематические зоны у растений. Рост растительного организма связан с делением клеток в этих зонах. Разберите, какие типы роста свойственны растениям. </a:t>
            </a:r>
          </a:p>
          <a:p>
            <a:pPr>
              <a:lnSpc>
                <a:spcPct val="80000"/>
              </a:lnSpc>
            </a:pPr>
            <a:r>
              <a:rPr lang="ru-RU" altLang="ko-KR" sz="900"/>
              <a:t>2.Растения растут на всех этапах онтогенеза, т.е. заложение новых органов и их рост происходит на протяжении всего онтогенеза. Кроме того, такие органы растений как корень или стебель обладают неограниченным ростом, т.е. ростом, который может продолжаться в течение всей жизни.</a:t>
            </a:r>
          </a:p>
          <a:p>
            <a:pPr>
              <a:lnSpc>
                <a:spcPct val="80000"/>
              </a:lnSpc>
            </a:pPr>
            <a:r>
              <a:rPr lang="ru-RU" altLang="ko-KR" sz="900"/>
              <a:t>3.Растения обладают тотипотентностью – способность клеток к дедифференцировке и формированию нового целого организма.</a:t>
            </a:r>
          </a:p>
          <a:p>
            <a:pPr>
              <a:lnSpc>
                <a:spcPct val="80000"/>
              </a:lnSpc>
            </a:pPr>
            <a:r>
              <a:rPr lang="ru-RU" altLang="ko-KR" sz="900"/>
              <a:t>        </a:t>
            </a:r>
            <a:endParaRPr lang="ru-RU" sz="9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rrowheads="1"/>
          </p:cNvSpPr>
          <p:nvPr>
            <p:ph type="title"/>
          </p:nvPr>
        </p:nvSpPr>
        <p:spPr>
          <a:xfrm>
            <a:off x="495300" y="0"/>
            <a:ext cx="9085263" cy="438150"/>
          </a:xfrm>
        </p:spPr>
        <p:txBody>
          <a:bodyPr/>
          <a:lstStyle/>
          <a:p>
            <a:endParaRPr lang="ru-RU" sz="4000"/>
          </a:p>
        </p:txBody>
      </p:sp>
      <p:sp>
        <p:nvSpPr>
          <p:cNvPr id="75779" name="Rectangle 3"/>
          <p:cNvSpPr>
            <a:spLocks noGrp="1" noRot="1" noChangeArrowheads="1"/>
          </p:cNvSpPr>
          <p:nvPr>
            <p:ph type="body" idx="1"/>
          </p:nvPr>
        </p:nvSpPr>
        <p:spPr>
          <a:xfrm>
            <a:off x="908050" y="836613"/>
            <a:ext cx="8674100" cy="5783262"/>
          </a:xfrm>
        </p:spPr>
        <p:txBody>
          <a:bodyPr/>
          <a:lstStyle/>
          <a:p>
            <a:pPr>
              <a:lnSpc>
                <a:spcPct val="80000"/>
              </a:lnSpc>
            </a:pPr>
            <a:r>
              <a:rPr lang="ru-RU" altLang="ko-KR" sz="1000">
                <a:solidFill>
                  <a:schemeClr val="folHlink"/>
                </a:solidFill>
              </a:rPr>
              <a:t>4.Способны к заместительной регенерации – регенерации при повреждении за счёт меристематических тканей. </a:t>
            </a:r>
          </a:p>
          <a:p>
            <a:pPr>
              <a:lnSpc>
                <a:spcPct val="80000"/>
              </a:lnSpc>
            </a:pPr>
            <a:r>
              <a:rPr lang="ru-RU" altLang="ko-KR" sz="1000">
                <a:solidFill>
                  <a:schemeClr val="folHlink"/>
                </a:solidFill>
              </a:rPr>
              <a:t>       5.Реагируют на изменение среды движением в виде тропизмов и настий.</a:t>
            </a:r>
          </a:p>
          <a:p>
            <a:pPr>
              <a:lnSpc>
                <a:spcPct val="80000"/>
              </a:lnSpc>
            </a:pPr>
            <a:r>
              <a:rPr lang="ru-RU" altLang="ko-KR" sz="1000">
                <a:solidFill>
                  <a:schemeClr val="folHlink"/>
                </a:solidFill>
              </a:rPr>
              <a:t>Разбирая онтогенез растительной клетки, необходимо знать особенности строения, активность метаболизма на каждой фазе роста клеток (эмбриональная, растяжения и дифференцировки).  Так, в меристематической клетке (эмбриональная фаза) доминирующую роль в метаболизме играет ядро. Преобладает анаэробный путь дыхания. В фазу растяжения рост обеспечивается поглощением воды и увеличением объёма вакуоли, разрыхлением и последующим ростом клеточной стенки. В этих процессах активно участвуют аппарат Гольджи и эндоплазматическая сеть.</a:t>
            </a:r>
          </a:p>
          <a:p>
            <a:pPr>
              <a:lnSpc>
                <a:spcPct val="80000"/>
              </a:lnSpc>
            </a:pPr>
            <a:r>
              <a:rPr lang="ru-RU" altLang="ko-KR" sz="1000">
                <a:solidFill>
                  <a:schemeClr val="folHlink"/>
                </a:solidFill>
              </a:rPr>
              <a:t>Вместе с тем, в это же время в клетке происходит значительное увеличение количества белка, углеводов, ДНК и РНК. Все это связано с высокой активностью цитоплазмы. В процессе дифференцировки формируется многообразие клеток. У разных типов клеток в зависимости от их особенностей доминирующими будут разные процессы.</a:t>
            </a:r>
          </a:p>
          <a:p>
            <a:pPr>
              <a:lnSpc>
                <a:spcPct val="80000"/>
              </a:lnSpc>
            </a:pPr>
            <a:r>
              <a:rPr lang="ru-RU" altLang="ko-KR" sz="1000">
                <a:solidFill>
                  <a:schemeClr val="folHlink"/>
                </a:solidFill>
              </a:rPr>
              <a:t>Что определяет дифференцировку клеток? От чего зависит то, какой тип клетки образуется из меристематической? Все клетки обладают свойством тотипотентности, т.е. клетки организма содержат полный набор генетической информации, характерной для данного организма. В условиях культивирования </a:t>
            </a:r>
            <a:r>
              <a:rPr lang="en-US" altLang="ko-KR" sz="1000">
                <a:solidFill>
                  <a:schemeClr val="folHlink"/>
                </a:solidFill>
                <a:ea typeface="굴림" charset="-127"/>
              </a:rPr>
              <a:t>in vitro</a:t>
            </a:r>
            <a:r>
              <a:rPr lang="ru-RU" altLang="ko-KR" sz="1000">
                <a:solidFill>
                  <a:schemeClr val="folHlink"/>
                </a:solidFill>
              </a:rPr>
              <a:t> каждая клетка, даже дифференцированная, может дать начало новым клеткам разных типов. Это значит, что дифференциация связана не с качественным различием геномов клеток, а с тем, что в каждой клетке в цикле ее развития проявляется только часть ее генетического потенциала, т.е. активна только часть генов – дифференциальная активность генов. Тип развития клетки зависит от того, какая группа генов будет активной, а какая будет находиться в инактивированном состоянии. Гены, детерминирующие процессы роста и развития, называют  генами-переключателями развития. Таким образом, в различные периоды онтогенеза реализуется только определённая часть из общего запаса наследственной информации, свойственного данному генотипу</a:t>
            </a:r>
          </a:p>
          <a:p>
            <a:pPr>
              <a:lnSpc>
                <a:spcPct val="80000"/>
              </a:lnSpc>
            </a:pPr>
            <a:r>
              <a:rPr lang="ru-RU" altLang="ko-KR" sz="1000">
                <a:solidFill>
                  <a:schemeClr val="folHlink"/>
                </a:solidFill>
              </a:rPr>
              <a:t>Одной из важнейших основ для дифференциальной активности генома на различных этапах развития растений является полярность – специфическая ориентация процессов и структур в пространстве. Она приводит к возникновению морфо-физиологических градиентов и выражается в различии свойств на противоположных концах или сторонах клеток, тканей, органов и всего растения. Особая роль в этих процессах принадлежит фитогормону ауксину и ионам кальция.</a:t>
            </a:r>
          </a:p>
          <a:p>
            <a:pPr>
              <a:lnSpc>
                <a:spcPct val="80000"/>
              </a:lnSpc>
            </a:pPr>
            <a:r>
              <a:rPr lang="ru-RU" altLang="ko-KR" sz="1000">
                <a:solidFill>
                  <a:schemeClr val="folHlink"/>
                </a:solidFill>
              </a:rPr>
              <a:t>Каждая клетка в организме подвергается определённым воздействиям со стороны физических, химических и физиологических градиентов и влиянию соседних клеток. В результате в клетках реализуются та генетическая информация, которая соответствует окружающим условиям. Эта теория получила название эффекта положения.</a:t>
            </a:r>
          </a:p>
          <a:p>
            <a:pPr>
              <a:lnSpc>
                <a:spcPct val="80000"/>
              </a:lnSpc>
            </a:pPr>
            <a:r>
              <a:rPr lang="ru-RU" altLang="ko-KR" sz="1000">
                <a:solidFill>
                  <a:schemeClr val="folHlink"/>
                </a:solidFill>
              </a:rPr>
              <a:t>Детерминация развития - приобретение клеткой, тканью, органом и организмом  состояния готовности к развитию по определённому пути, сопровождающееся одновременным ограничением возможностей развития в других направлениях. В период детерминации создаются необходимые внутренние условия для последующей морфологической реализации нового направления развития.</a:t>
            </a:r>
          </a:p>
          <a:p>
            <a:pPr>
              <a:lnSpc>
                <a:spcPct val="80000"/>
              </a:lnSpc>
            </a:pPr>
            <a:r>
              <a:rPr lang="ru-RU" altLang="ko-KR" sz="1000">
                <a:solidFill>
                  <a:schemeClr val="folHlink"/>
                </a:solidFill>
              </a:rPr>
              <a:t>Индукция – влияние внутренних и внешних факторов, приводящее к детерминации развития. Индукторы: гормоны, разлиные факторы внешней среды (длина дня, качество света, температура и др.), некоторые метаболиты.</a:t>
            </a:r>
          </a:p>
          <a:p>
            <a:pPr>
              <a:lnSpc>
                <a:spcPct val="80000"/>
              </a:lnSpc>
            </a:pPr>
            <a:r>
              <a:rPr lang="ru-RU" altLang="ko-KR" sz="1000">
                <a:solidFill>
                  <a:schemeClr val="folHlink"/>
                </a:solidFill>
              </a:rPr>
              <a:t>Компетенция – способность клетки, ткани, органа, организма воспринимать индуцирующее воздействие и специфически реагировать на него изменением развития. Например, некоторые растения способны переходить к цветению в ответ на индукцию благоприятной длиной дня только по достижении определённого возраста, когда у них возникает соответствующая компетенция. В случае гормональных воздействий, органы и клетки, обладающие компетенцией, являются мишенями данного гормонального действия.</a:t>
            </a:r>
          </a:p>
          <a:p>
            <a:pPr>
              <a:lnSpc>
                <a:spcPct val="80000"/>
              </a:lnSpc>
            </a:pPr>
            <a:r>
              <a:rPr lang="ru-RU" altLang="ko-KR" sz="1000">
                <a:solidFill>
                  <a:schemeClr val="folHlink"/>
                </a:solidFill>
              </a:rPr>
              <a:t>Растительный организм представляет собой морфологически и физиологически целостную систему и проходит этапы своего онтогенеза при взаимодействии всех органов и клеток и функционировании регуляторных систем организма. Согласованное взаимодействие органов растения, регулируемое фитогормонами и обеспечивающее гормональный рост развитие растительного организма в целом, называется корреляцией.  Целостность растительного организма обеспечивается системами регуляции разного уровня: внутриклеточными (гены, ферменты, мембраны), межклеточными и организменными (гормональная, трофическая и электрофизиологическая системы регуляции).</a:t>
            </a:r>
            <a:endParaRPr lang="ru-RU" sz="1000">
              <a:solidFill>
                <a:schemeClr val="folHlink"/>
              </a:solidFill>
            </a:endParaRPr>
          </a:p>
          <a:p>
            <a:pPr>
              <a:lnSpc>
                <a:spcPct val="80000"/>
              </a:lnSpc>
            </a:pPr>
            <a:endParaRPr lang="ru-RU" sz="1000">
              <a:solidFill>
                <a:schemeClr val="folHlink"/>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rrowheads="1"/>
          </p:cNvSpPr>
          <p:nvPr>
            <p:ph type="title"/>
          </p:nvPr>
        </p:nvSpPr>
        <p:spPr>
          <a:xfrm>
            <a:off x="495300" y="0"/>
            <a:ext cx="9085263" cy="387350"/>
          </a:xfrm>
        </p:spPr>
        <p:txBody>
          <a:bodyPr/>
          <a:lstStyle/>
          <a:p>
            <a:pPr algn="ctr"/>
            <a:r>
              <a:rPr lang="ru-RU" sz="1400"/>
              <a:t>Гормональная система.</a:t>
            </a:r>
            <a:br>
              <a:rPr lang="ru-RU" sz="1400"/>
            </a:br>
            <a:endParaRPr lang="ru-RU" sz="1400"/>
          </a:p>
        </p:txBody>
      </p:sp>
      <p:sp>
        <p:nvSpPr>
          <p:cNvPr id="76803" name="Rectangle 3"/>
          <p:cNvSpPr>
            <a:spLocks noGrp="1" noRot="1" noChangeArrowheads="1"/>
          </p:cNvSpPr>
          <p:nvPr>
            <p:ph type="body" idx="1"/>
          </p:nvPr>
        </p:nvSpPr>
        <p:spPr>
          <a:xfrm>
            <a:off x="908050" y="587375"/>
            <a:ext cx="8674100" cy="6081713"/>
          </a:xfrm>
        </p:spPr>
        <p:txBody>
          <a:bodyPr/>
          <a:lstStyle/>
          <a:p>
            <a:pPr>
              <a:lnSpc>
                <a:spcPct val="80000"/>
              </a:lnSpc>
            </a:pPr>
            <a:r>
              <a:rPr lang="ru-RU" sz="1000"/>
              <a:t>Способность растения координировать рост отдельных органов и тканей осуществляется с помощью специфической регуляторной системы - комплекса фитогормонов.</a:t>
            </a:r>
          </a:p>
          <a:p>
            <a:pPr>
              <a:lnSpc>
                <a:spcPct val="80000"/>
              </a:lnSpc>
            </a:pPr>
            <a:r>
              <a:rPr lang="ru-RU" sz="1000"/>
              <a:t>Гормоны - вещества, присутствующие в организме в малых количествах. Они синтезируются в одной части растения и затем транспортируются в другую его часть, где и оказывают специфический эффект. Следует выделить основные критерии, характеризующие фитогормоны, их общие свойства и отличия от других метаболитов, оказывающих регуляторное влияние на метаболизм. При рассмотрении действия фитогормонов на физиологические процессы следует разделять эффект стимуляции и индукции. Стимуляция сводится к усилению гормоном уже идущего в растении процесса, индукция - включение под действием гормона про­цесса, который не шел в его отсутствии.</a:t>
            </a:r>
          </a:p>
          <a:p>
            <a:pPr>
              <a:lnSpc>
                <a:spcPct val="80000"/>
              </a:lnSpc>
            </a:pPr>
            <a:r>
              <a:rPr lang="ru-RU" sz="1000"/>
              <a:t>Различают следующие классы гормонов растительного организма, регулирующие рост: ауксины, гиббереллины, цитокинины, абсцизовая кислота и этилен. Каждый класс гормонов необходимо характеризовать по следующему плану: 1. Химическая природа. 2. Место синтеза. 3. Транспорт. 4. Компартментация. 5. Возможный механизм действия.</a:t>
            </a:r>
          </a:p>
          <a:p>
            <a:pPr>
              <a:lnSpc>
                <a:spcPct val="80000"/>
              </a:lnSpc>
            </a:pPr>
            <a:r>
              <a:rPr lang="ru-RU" sz="1000"/>
              <a:t>Природный ауксин - индолил-3-уксусная кислота (ИУК) - синтези­руется в меристемах, растущих зародышах, семяпочках, в растущих листьях и семядолях. ИУК образуется из аминокислоты триптофана. Транспортируется ауксин актив­но, с затратой энергии, и полярно, в стебле - базипетально по флоэме, а в корне - акропетально по паренхимным и камбиальнм клеткам. В полярном транспорте ауксина существенную роль играет рH цитоплазмы и клеточной стенки, а также, как полагают, специфи­ческий переносчик, расположенный в клеточной мембране на нижнем конце клетки. Разрушение ИУК осуществляется с участием ИУК-оксидазы. Активность фермента увеличивается в условиях освещения и с этим связано уменьшение содержания ауксина на свету.</a:t>
            </a:r>
          </a:p>
          <a:p>
            <a:pPr>
              <a:lnSpc>
                <a:spcPct val="80000"/>
              </a:lnSpc>
            </a:pPr>
            <a:r>
              <a:rPr lang="ru-RU" sz="1000"/>
              <a:t>Разбирая, как действует ауксин, необходимо подчеркнуть </a:t>
            </a:r>
            <a:r>
              <a:rPr lang="ru-RU" sz="1200"/>
              <a:t>множество</a:t>
            </a:r>
            <a:r>
              <a:rPr lang="ru-RU" sz="600"/>
              <a:t> </a:t>
            </a:r>
            <a:r>
              <a:rPr lang="ru-RU" sz="1000"/>
              <a:t>разнообразных воздействий на растение, которое он оказывает. Ауксин влияет на все виды клеточной активности (деление, растяжение и дифференцировку клеток), усиливает корнеобразование, камбиальную активность, разрастание завязи, рост каллусов в культуре клеток. С действием ауксина связано явление апикального доминирования. При обсуждении механизма регуляции ауксином роста растяжени­ем обращается внимание на то, что в управлении ростом растительных клеток ведущими являются два фактора: растяжимость растительных клеток и тургорное давление клеточного содержимого, действующего на клеточную стенку. Особенность действия ауксина состоит в том, что он увеличивает пластическую растяжимость клеточных стенок. Разбирая механизм действия ауксина на клеточную стенку, следует выделить три этапа: I) модификация полимерных компонентов клеточ­ных стенок и их разрыхление, которое происходит вследствие актива­ции Н+-помпы при взаимодействии ИУК с рецептором, расположенным на плазмалемме; 2) активация синтеза белков и фосфолипидов, секретируемых на клеточную поверхность, и секреции содержимого вези­кул аппарата Гольджи вследствие взаимодействия ауксина с рецепто­ром, локализованным в мембранах аппарата Гольджи; 3) индукция про­цессов транскрипции и активация синтеза белка при взаимодействии с рецептором в цитоплазме или нуклеоплазме. </a:t>
            </a:r>
          </a:p>
          <a:p>
            <a:pPr>
              <a:lnSpc>
                <a:spcPct val="80000"/>
              </a:lnSpc>
            </a:pPr>
            <a:r>
              <a:rPr lang="ru-RU" sz="1000"/>
              <a:t>Гиббереллины - группа важных ростовых гормонов. В настоящее время известно свыше 110 гиббереллинов, многие из которых не обладают физиологической активностью в растениях. Гиббереллины представляют собой изопреноидные соединения. Их биосинтез идет через ацетил-КоА, мевалоновую кислоту, дитерпены. Синтезируются в интенсивно растущих органах – верхушечных стеблевых почках, формирующихся семенах и корнях.</a:t>
            </a:r>
          </a:p>
          <a:p>
            <a:pPr>
              <a:lnSpc>
                <a:spcPct val="80000"/>
              </a:lnSpc>
            </a:pPr>
            <a:r>
              <a:rPr lang="ru-RU" sz="1000"/>
              <a:t>Самое яркое проявление действия гиббереллина - стимуляция удлине­ния стебля. При этом он увеличивает как число клеточных деле­ний в определенных зонах, так и растяжение образующихся клеток. Гиббереллин часто стимулирует цветение у длиннодневных растений. Кроме того, этот гормон играет важную роль в прерывании покоя клубней, луковиц и семян, вызывая их прорастание. Механизм участия гиббереллина в регуляции целого ряда морфогенетических реакций, таких как прорастание семян, деление и растяже­ние клеток, закладка цветков, состоит в регуляции образования фер­ментов. При активации гидролиза крахмала в эндосперме семян гиббереллин  не только стимулирует синтез фермента α-амилазы, но и способствует его секреции из алейроновых клеток в эндосперм. Гиббереллин в качестве дерепрессора генов участвует в образовании молекулы мРНК на ДНК-матрице и тем самым активирует син­тез фермента. Важным элементом проведения гиббереллинового сигнала являются ионы кальция. Как дерепрессор генов гиббереллин может оказывать влияние на деление и дифференцировку клеток в разных частях растения. На какие гены действует гормон, зависит от природы клеток. </a:t>
            </a:r>
          </a:p>
          <a:p>
            <a:pPr>
              <a:lnSpc>
                <a:spcPct val="80000"/>
              </a:lnSpc>
            </a:pPr>
            <a:r>
              <a:rPr lang="ru-RU" sz="1000"/>
              <a:t>Цитокинины - группа природных и синтетических соединений, которые являются производными аденина. Природный цитокинин - зеатин, синтетические – кинетин и бензиламинопурин (БАП). В растении цитокинины синтезируются в растущих кончиках корней, транспортируются в составе пасоки в надземную часть и при­нимают участие в регуляции роста надземных частей, структурного и функционального состояния клеток листа. Взаимное влияние цитокининов и ауксина проявляется в таком физиологическом явлении как апикальное доминирование. Соотношение концентрации этих гормонов в боковых почках зависит от их расположения на стебле и определяет их способность распускаться.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a:xfrm>
            <a:off x="495300" y="0"/>
            <a:ext cx="9085263" cy="538163"/>
          </a:xfrm>
        </p:spPr>
        <p:txBody>
          <a:bodyPr/>
          <a:lstStyle/>
          <a:p>
            <a:endParaRPr lang="ru-RU"/>
          </a:p>
        </p:txBody>
      </p:sp>
      <p:sp>
        <p:nvSpPr>
          <p:cNvPr id="77827" name="Rectangle 3"/>
          <p:cNvSpPr>
            <a:spLocks noGrp="1" noRot="1" noChangeArrowheads="1"/>
          </p:cNvSpPr>
          <p:nvPr>
            <p:ph type="body" idx="1"/>
          </p:nvPr>
        </p:nvSpPr>
        <p:spPr>
          <a:xfrm>
            <a:off x="908050" y="538163"/>
            <a:ext cx="8674100" cy="6130925"/>
          </a:xfrm>
        </p:spPr>
        <p:txBody>
          <a:bodyPr/>
          <a:lstStyle/>
          <a:p>
            <a:pPr>
              <a:lnSpc>
                <a:spcPct val="80000"/>
              </a:lnSpc>
            </a:pPr>
            <a:r>
              <a:rPr lang="ru-RU" sz="900"/>
              <a:t>Цитокинины оказывают стимулирующее действие на деление клеток. С цитокининами связано такое явление как задержка старения ткани. Обсуждая механизм действия цитокинина, следует обратить внимание на то, что гормон производит эффект только после того, как произошло взаимодействие с рецептором. Так, цитокинины связываются с рецептором в цитоплазме, после этого гормон-рецепторный комплекс проникает в ядро и оказывает влияние на активность ядерных РНК-полимераз, в результате чего активируется синтез всех типов РНК. Это в свою очередь приводит к активации синтеза белков, необхо­димых для поддержания или восстановления их структуры и функцио­нальной активности. Возможно действие цитокинина на транскрипцию и за счет увеличения матричной активности хроматина.</a:t>
            </a:r>
          </a:p>
          <a:p>
            <a:pPr>
              <a:lnSpc>
                <a:spcPct val="80000"/>
              </a:lnSpc>
            </a:pPr>
            <a:r>
              <a:rPr lang="ru-RU" sz="900"/>
              <a:t>Усиление синтеза РНК сопровождается увеличением содержания рибосом в клетке, формированием полисом. Все это приводит к акти­вации синтеза белка. Покажите, что влияние цитокинина на процессы синтеза белка оказывается существенным для роста растения. Обратите внимание на то, что цитокинины регулируют дифференцировку хлоропластов, влияя на экспрессию как ядерного, так и хлоропластного геномов. Цитокинины очень активны в культуре растительных клеток тогда, когда они даются совместно с ауксином. Причем дифференциация в культуре ткани зависит от относительной концентрации ауксина и кинетина.</a:t>
            </a:r>
          </a:p>
          <a:p>
            <a:pPr>
              <a:lnSpc>
                <a:spcPct val="80000"/>
              </a:lnSpc>
            </a:pPr>
            <a:r>
              <a:rPr lang="ru-RU" sz="900"/>
              <a:t>Этилен и абсцизовая кислота (АБК) - гормоны, оказывающие преимущественно ингибиторное действие на ростовые процессы, участвуют в регуляции старения и покоя растений.</a:t>
            </a:r>
          </a:p>
          <a:p>
            <a:pPr>
              <a:lnSpc>
                <a:spcPct val="80000"/>
              </a:lnSpc>
            </a:pPr>
            <a:r>
              <a:rPr lang="ru-RU" sz="900"/>
              <a:t>Этилен считается гормоном, так как образуется в малых количествах и может вызывать эффект в клетках, которые его не производят. Образуется этилен из метионина. Этилен осуществляет регуляторный контроль таких морфологических явлений как созревание плодов, опадение листьев и плодов, увядание цветов, поэтому его называют гормоном созревания, старения. Действие этилена на процесс созревания плодов носит мно­жественный характер. Он повышает проницаемость мембраны в клетках плода, что увеличивает возможность контакта ферментов, осуществля­ющих распад веществ с их субстратами, повышает синтез белка, необходимого для созревания.</a:t>
            </a:r>
          </a:p>
          <a:p>
            <a:pPr>
              <a:lnSpc>
                <a:spcPct val="80000"/>
              </a:lnSpc>
            </a:pPr>
            <a:r>
              <a:rPr lang="ru-RU" sz="900"/>
              <a:t> Этилен обладает эффектом, тормозящим действие ауксинов, гиббереллинов и цитокининов. Этилен участвует в процессах, связанных с осенним опадением листьев. С приближением</a:t>
            </a:r>
            <a:r>
              <a:rPr lang="ru-RU" sz="900" b="1"/>
              <a:t> </a:t>
            </a:r>
            <a:r>
              <a:rPr lang="ru-RU" sz="900"/>
              <a:t>зимы в листьях уменьшается содержание цитокининов, что вызывает снижение активности процессов его жизне­деятельности. Но снижается также и количество ауксина, что вызывает изменения в отделительной зоне листа. Это свидетельствует о начале старения листа. Действие этилена заключается в ускорении начавшего­ся процесса старения клеток в отделительной зоне листа. Он стимули­рует синтез целлюлазы - фермента, разрушающего клеточную стенку. В результате клетки отделительной зоны расходятся, под тяжестью листа разрываются сосуды, и лист опадает. Для понимания механизма действия этилена и гормонов вообще важно знать, что искусственная обработка листьев этиленом приводит к подобному эффекту только в том случае, если уже начался процесс старения в отделительной зоне листа, т.е. действие гормона опосредовано состоянием организма. Здесь проявляется общий принцип регуляции роста и развития организ­мов, основанный на существовании двух взаимодействующих систем, - гормонов, которые обеспечивают сигнал, и состояние клеток, которое определяется их предварительным развитием. </a:t>
            </a:r>
          </a:p>
          <a:p>
            <a:pPr>
              <a:lnSpc>
                <a:spcPct val="80000"/>
              </a:lnSpc>
            </a:pPr>
            <a:r>
              <a:rPr lang="ru-RU" sz="900"/>
              <a:t>Абсцизовая кислота (АБК) - гормон, индуцирующий состояние покоя растений и семян, является сесквитерпеном, похожа на молекулу каротиноидов и синтезируется подобно им.  Накапливаясь осенью в семенах почках, АБК индуцирует и увеличивает период покоя, поэтому задерживает прорастание семян и распускание почек. Возобновление роста после покоя обычно связано с разрушением АБК. Изменение содержания АБК вызывается сезонными колебаниями длины дня или температуры.</a:t>
            </a:r>
          </a:p>
          <a:p>
            <a:pPr>
              <a:lnSpc>
                <a:spcPct val="80000"/>
              </a:lnSpc>
            </a:pPr>
            <a:r>
              <a:rPr lang="ru-RU" sz="900"/>
              <a:t>В отношении механизма действия АБК в регуляции состояния покоя известно, что этот гормон препятствует трансляции мРНК с образова­нием ферментов, необходимых при прорастании.</a:t>
            </a:r>
          </a:p>
          <a:p>
            <a:pPr>
              <a:lnSpc>
                <a:spcPct val="80000"/>
              </a:lnSpc>
            </a:pPr>
            <a:r>
              <a:rPr lang="ru-RU" sz="900"/>
              <a:t>АБК часто образуется в значительных количествах в ответ на воздействие неблагоприятных факторов внешней среды, поэтому ее называют "гормоном стресса". Так, быстрый синтез АБК происходит при недостатке влаги. Гормон в этом случае участвует в регуляции устьичных движений, активируя поток К+ из замыкающих клеток устьиц. В результате происходит закрывание устьичной щели. Ряд других стрес­совых воздействий также сопровождается обезвоживанием растений. И в этих случаях происходит активация синтеза АБК, которая приво­дит к закрыванию устьиц. </a:t>
            </a:r>
          </a:p>
          <a:p>
            <a:pPr>
              <a:lnSpc>
                <a:spcPct val="80000"/>
              </a:lnSpc>
            </a:pPr>
            <a:r>
              <a:rPr lang="ru-RU" sz="900"/>
              <a:t>Помимо выше названных гормонов в последние годы изучены новые фитогормоны: брассиностероиды, жасмоновая кислота, салициловая кислота.</a:t>
            </a:r>
          </a:p>
          <a:p>
            <a:pPr>
              <a:lnSpc>
                <a:spcPct val="80000"/>
              </a:lnSpc>
            </a:pPr>
            <a:r>
              <a:rPr lang="ru-RU" sz="900"/>
              <a:t>Брассиностероиды – вещества стероидной природы, участвуют в процессах фотоморфогенеза. Жасмоновая кислота и её метиловый эфир контролируют созревание плодов и рост корней, изгиб усиков образование жизнеспособной пыльцы, устойчивость растений к насекомым и патогенам.	 </a:t>
            </a:r>
          </a:p>
          <a:p>
            <a:pPr>
              <a:lnSpc>
                <a:spcPct val="80000"/>
              </a:lnSpc>
            </a:pPr>
            <a:r>
              <a:rPr lang="ru-RU" sz="900"/>
              <a:t>Кроме гормонов, ингибирующее на рост дей­ствие могут оказывать вещества фенольной природы - кумарин, корич­ная кислота и др.</a:t>
            </a:r>
          </a:p>
          <a:p>
            <a:pPr>
              <a:lnSpc>
                <a:spcPct val="80000"/>
              </a:lnSpc>
            </a:pPr>
            <a:r>
              <a:rPr lang="ru-RU" sz="900"/>
              <a:t>Фенольные ингибиторы накапливаются в тканях в период перехода растения в состояние покоя или в процессе старения организма. Ингибирующий эффект фенольных соединений основан на том, что при</a:t>
            </a:r>
            <a:r>
              <a:rPr lang="ru-RU" sz="900" b="1"/>
              <a:t> </a:t>
            </a:r>
            <a:r>
              <a:rPr lang="ru-RU" sz="900"/>
              <a:t>их</a:t>
            </a:r>
            <a:r>
              <a:rPr lang="ru-RU" sz="900" b="1"/>
              <a:t> </a:t>
            </a:r>
            <a:r>
              <a:rPr lang="ru-RU" sz="900"/>
              <a:t>наличии снижается содержание ИУК и возрастает активность ИУК-оксидазы. Кроме того, они обладают разобщающим действием в фосфорилировании и таким путем тормозят процессы образования энергии в расте­нии. Таким образом, регуляция метаболизма в многоклеточном организ­ме включает систему гормонов, активирующих и ингибирующих рост. Физиологическое состояние, характерное для каждой фазы роста, контролируется определенным соотношениемвеществ стимулирующих и ингибирующих ростовые процессы. Гормоны считают надклеточным уровнем регуляции у растений.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a:xfrm>
            <a:off x="495300" y="244475"/>
            <a:ext cx="9085263" cy="442913"/>
          </a:xfrm>
        </p:spPr>
        <p:txBody>
          <a:bodyPr/>
          <a:lstStyle/>
          <a:p>
            <a:r>
              <a:rPr lang="ru-RU" sz="1600"/>
              <a:t>Внешние факторы, регулирующие рост и развитие растений</a:t>
            </a:r>
            <a:br>
              <a:rPr lang="ru-RU" sz="1600"/>
            </a:br>
            <a:r>
              <a:rPr lang="ru-RU" sz="1600"/>
              <a:t>Регуляция роста и развития светом.</a:t>
            </a:r>
            <a:br>
              <a:rPr lang="ru-RU" sz="1600"/>
            </a:br>
            <a:endParaRPr lang="ru-RU" sz="1600"/>
          </a:p>
        </p:txBody>
      </p:sp>
      <p:sp>
        <p:nvSpPr>
          <p:cNvPr id="78851" name="Rectangle 3"/>
          <p:cNvSpPr>
            <a:spLocks noGrp="1" noRot="1" noChangeArrowheads="1"/>
          </p:cNvSpPr>
          <p:nvPr>
            <p:ph type="body" idx="1"/>
          </p:nvPr>
        </p:nvSpPr>
        <p:spPr>
          <a:xfrm>
            <a:off x="273050" y="836613"/>
            <a:ext cx="9309100" cy="5783262"/>
          </a:xfrm>
        </p:spPr>
        <p:txBody>
          <a:bodyPr/>
          <a:lstStyle/>
          <a:p>
            <a:pPr>
              <a:lnSpc>
                <a:spcPct val="80000"/>
              </a:lnSpc>
            </a:pPr>
            <a:r>
              <a:rPr lang="ru-RU" sz="900"/>
              <a:t>Растения способны использовать свет не только как источник энергии, но и как эффективный фактор, с помощью которого осуществляется регуляция процессов роста и развития. Зависимые от света ростовые процессы называют фотоморфогенезом. Действие света, как и фитогормонов, является многообразным. Среди пигментов фотоморфогенеза особое значение имеют имеют поглощающие красный и синий свет фоторецепторы: фитохромы криптохромы. У фотоморфогенетических процессов отсутствует прямая связь с фотосинтезом.</a:t>
            </a:r>
          </a:p>
          <a:p>
            <a:pPr>
              <a:lnSpc>
                <a:spcPct val="80000"/>
              </a:lnSpc>
            </a:pPr>
            <a:r>
              <a:rPr lang="ru-RU" sz="900"/>
              <a:t>Фитохром представ­ляет собой растворимый в воде хромопротеин, хромофор которого яв­ляется тетрапирролом с незамкнутой цепью. Фитохром имеет две взаимопревращающиеся формы: фитохром 660 (Фк) и фитохром 730 (Фдк). Фк поглощает красные лучи и превращается в Фдк , последний поглощает дальние красные лучи и переходит в Фк. Важным с точки зрения понимания регуляторной функции фитохрома является то, что после поглощения света определенной длины волны форма его меняется и это влечет за собой изменение белкового компонента.</a:t>
            </a:r>
          </a:p>
          <a:p>
            <a:pPr>
              <a:lnSpc>
                <a:spcPct val="80000"/>
              </a:lnSpc>
            </a:pPr>
            <a:r>
              <a:rPr lang="ru-RU" sz="900"/>
              <a:t>Фк - физиологически неактивен. Реакции, управляемые фитохромом, зависят от концентрации Фдк. Обычно они достигают насыщения, если 50% фитохрома представлено формой Фдк и продолжаются, пока имеется достаточное его количество.</a:t>
            </a:r>
          </a:p>
          <a:p>
            <a:pPr>
              <a:lnSpc>
                <a:spcPct val="80000"/>
              </a:lnSpc>
            </a:pPr>
            <a:r>
              <a:rPr lang="ru-RU" sz="900"/>
              <a:t>Регуляторное действие фитохрома основано на том, что взаимопревращения двух форм зависят и от спектрального состава света, которым освещается растение, и от соотношения периодов света и темноты. Активная форма фитохрома (Фдк) образуется из Фк при освещении красным све­том. Фдк - неустойчив. Его количество может уменьшаться в темноте за счет двух процессов - медленного превращения в неактивную форму (Фк) и быстрого окислительного распада. Восстановление количества фитохрома происходит за счет его биосинтеза. Причем синтезируется он в форме Фк, т.е. неактивной. Облучение дальним красным светом способствует очень быстрому превращению Фдк в Фк.</a:t>
            </a:r>
          </a:p>
          <a:p>
            <a:pPr>
              <a:lnSpc>
                <a:spcPct val="80000"/>
              </a:lnSpc>
            </a:pPr>
            <a:r>
              <a:rPr lang="ru-RU" sz="900"/>
              <a:t>Солнечный свет содержит примерно одинаковые доли красного и дальнего красного света. Это приводит к тому, что в растении в ус­ловиях освещения белым светом соотношение форм фитохрома примерно одинаковое. Содержание Фдк   доходит до 50%, и поэтому белый свет активирует зависимые от фитохрома процессы роста и развития. Под действием облу­чения происходит не только превращение одной формы фитохрома в другую, но и изменяется конформация молекулы, а также перераспре­деляется содержание пигмента в клетке. Кроме того, фитохрому свойст­венна определенная ориентация в мембране, она тоже меняется при облучении. Поэтому считается, что фитохром участвует в регуляторной системе растения через изменение свойств и функций мембран клетки. Изменяя проницаемость мембраны, фитохром может влиять на содержание гормонов в определенных компартментах клетки и участках растения. Это подтверждается анализом быстрых изменений содержа­ния гормонов в растении в ответ на освещение красным или дальним красным светом. Кальций выполняет важную роль как вторичный посредник светового сигнала от фитохрома на гены. Известно около 10 светорегулируемых генов.  </a:t>
            </a:r>
          </a:p>
          <a:p>
            <a:pPr>
              <a:lnSpc>
                <a:spcPct val="80000"/>
              </a:lnSpc>
            </a:pPr>
            <a:r>
              <a:rPr lang="ru-RU" sz="900"/>
              <a:t>Таким образом, через фотопревращения фитохрома растения получают информацию об изменении световых условий в окружающей среде и приспособливаются к ним.</a:t>
            </a:r>
          </a:p>
          <a:p>
            <a:pPr>
              <a:lnSpc>
                <a:spcPct val="80000"/>
              </a:lnSpc>
            </a:pPr>
            <a:r>
              <a:rPr lang="ru-RU" sz="900"/>
              <a:t>Многие ростовые процессы, такие как скорость роста, направ­ление роста и процессы развития - цветение, плодообразование, опадение листьев, переход в состояние покоя, старение - зависят от света, регулируются им. Однако здесь важна не    интенсивность света, а продолжительность периодов освещения и темноты. Продолжительность дневного освещения регулирует целый ряд из­менений в онтогенезе растений. Для протекания ряда процессов необ­ходима определенная длительность светового периода или периода тем­ноты. Это явление называется фотопериодизмом. </a:t>
            </a:r>
          </a:p>
          <a:p>
            <a:pPr>
              <a:lnSpc>
                <a:spcPct val="80000"/>
              </a:lnSpc>
            </a:pPr>
            <a:r>
              <a:rPr lang="ru-RU" sz="900"/>
              <a:t>Фотопериодизм – реакция растений на соотношение длины дня и ночи (фотопериод), выражающаяся в изменении процессов роста и развития и связанная с приспособлением онтогенеза к сезонным изменениям внешних условий. Одним из основных проявлений фотопериодизма является фотопериодическая реакция зацветания растений. Рецепторным органом для фотопериодического сигнала является лист. Здесь необходимо дать характеристику длиннодневных и короткодневных растений. </a:t>
            </a:r>
          </a:p>
          <a:p>
            <a:pPr>
              <a:lnSpc>
                <a:spcPct val="80000"/>
              </a:lnSpc>
            </a:pPr>
            <a:r>
              <a:rPr lang="ru-RU" sz="900"/>
              <a:t>У некоторых растений под фотопериодическим контролем находится не </a:t>
            </a:r>
            <a:r>
              <a:rPr lang="ru-RU" altLang="ko-KR" sz="900"/>
              <a:t>только индукция цветения, но и развитие половых органов. Фотопериодические воздействия влияют на скорость роста, длину междоузлий, на деятель­ность камбия, образование клубней, луковиц и других запасающих органов, сбрасывание листьев, переход почек в состояние покоя, морозоустойчивость и др. Лучше всего изучена фотопериодическая регуляция образования цветков (индукция возникновения зачатков цветков в конусах нарастания). Цветение многих растений контроли­руется фотопериодом, в изменении фотопериода участвуют фитохром и ритмические реакции.</a:t>
            </a:r>
          </a:p>
          <a:p>
            <a:pPr>
              <a:lnSpc>
                <a:spcPct val="80000"/>
              </a:lnSpc>
            </a:pPr>
            <a:r>
              <a:rPr lang="ru-RU" altLang="ko-KR" sz="900"/>
              <a:t>Индукция цветения у растений связана с рядом процессов, из которых одни активируются Фдк, а другие - подавляются им. Времен­ную последовательность и продолжительность этих процессов регулируют биологические часы. Так, у короткодневных растений критичес­кая длина темнового периода зависит от продолжительности процессов, которые подавляются Фдк и, кроме того, регулируются часами. Таким образом, фотопериодические изменения связаны с взаимодействием био­логических часов и фитохрома.</a:t>
            </a:r>
          </a:p>
          <a:p>
            <a:pPr>
              <a:lnSpc>
                <a:spcPct val="80000"/>
              </a:lnSpc>
            </a:pPr>
            <a:r>
              <a:rPr lang="ru-RU" altLang="ko-KR" sz="900"/>
              <a:t>Целый ряд физиологических реакций растений происходит под действием поглощаемого синего света. Это - фототропический изгиб цилиндрических органов, открытие устьиц и сложение листьев, движение листьев за </a:t>
            </a:r>
            <a:r>
              <a:rPr lang="ru-RU" altLang="ko-KR" sz="1200"/>
              <a:t>солнцем, изменение вязкости и движе­ние цитоплазмы, фототаксис хлоропластов, ранние этапы</a:t>
            </a:r>
            <a:r>
              <a:rPr lang="ru-RU" altLang="ko-KR" sz="900"/>
              <a:t> синтеза хлорофиллов и каротиноидов. С помощью сине­го света быстрой динамической регуляции подчиняется фотосинтез. Причем изменения происходят на самых разных уровнях - субклеточ­ном, клеточном и на уровне листа. Регуляции подчиняется и энерге­тика фотосинтезирующей клетки. Спектр действия всех этих эффектов сходный. Фоторецепторами синего света являются криптохромы.</a:t>
            </a:r>
            <a:endParaRPr lang="ru-RU" sz="9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rrowheads="1"/>
          </p:cNvSpPr>
          <p:nvPr>
            <p:ph type="title"/>
          </p:nvPr>
        </p:nvSpPr>
        <p:spPr/>
        <p:txBody>
          <a:bodyPr/>
          <a:lstStyle/>
          <a:p>
            <a:r>
              <a:rPr lang="ru-RU" sz="1400"/>
              <a:t>Внешние факторы, регулирующие рост и развитие растений</a:t>
            </a:r>
            <a:br>
              <a:rPr lang="ru-RU" sz="1400"/>
            </a:br>
            <a:r>
              <a:rPr lang="ru-RU" sz="1400"/>
              <a:t>Регуляция роста и развития светом.</a:t>
            </a:r>
            <a:br>
              <a:rPr lang="ru-RU" sz="1400"/>
            </a:br>
            <a:endParaRPr lang="ru-RU" sz="1400"/>
          </a:p>
        </p:txBody>
      </p:sp>
      <p:sp>
        <p:nvSpPr>
          <p:cNvPr id="79875" name="Rectangle 3"/>
          <p:cNvSpPr>
            <a:spLocks noGrp="1" noRot="1" noChangeArrowheads="1"/>
          </p:cNvSpPr>
          <p:nvPr>
            <p:ph type="body" idx="1"/>
          </p:nvPr>
        </p:nvSpPr>
        <p:spPr>
          <a:xfrm>
            <a:off x="908050" y="1235075"/>
            <a:ext cx="8674100" cy="5434013"/>
          </a:xfrm>
        </p:spPr>
        <p:txBody>
          <a:bodyPr/>
          <a:lstStyle/>
          <a:p>
            <a:pPr>
              <a:lnSpc>
                <a:spcPct val="80000"/>
              </a:lnSpc>
            </a:pPr>
            <a:r>
              <a:rPr lang="ru-RU" sz="900">
                <a:solidFill>
                  <a:schemeClr val="folHlink"/>
                </a:solidFill>
              </a:rPr>
              <a:t>Растения способны использовать свет не только как источник энергии, но и как эффективный фактор, с помощью которого осуществляется регуляция процессов роста и развития. Зависимые от света ростовые процессы называют фотоморфогенезом. Действие света, как и фитогормонов, является многообразным. Среди пигментов фотоморфогенеза особое значение имеют имеют поглощающие красный и синий свет фоторецепторы: фитохромы криптохромы. У фотоморфогенетических процессов отсутствует прямая связь с фотосинтезом.</a:t>
            </a:r>
          </a:p>
          <a:p>
            <a:pPr>
              <a:lnSpc>
                <a:spcPct val="80000"/>
              </a:lnSpc>
            </a:pPr>
            <a:r>
              <a:rPr lang="ru-RU" sz="900">
                <a:solidFill>
                  <a:schemeClr val="folHlink"/>
                </a:solidFill>
              </a:rPr>
              <a:t>Фитохром представ­ляет собой растворимый в воде хромопротеин, хромофор которого яв­ляется тетрапирролом с незамкнутой цепью. Фитохром имеет две взаимопревращающиеся формы: фитохром 660 (Фк) и фитохром 730 (Фдк). Фк поглощает красные лучи и превращается в Фдк , последний поглощает дальние красные лучи и переходит в Фк. Важным с точки зрения понимания регуляторной функции фитохрома является то, что после поглощения света определенной длины волны форма его меняется и это влечет за собой изменение белкового компонента.</a:t>
            </a:r>
          </a:p>
          <a:p>
            <a:pPr>
              <a:lnSpc>
                <a:spcPct val="80000"/>
              </a:lnSpc>
            </a:pPr>
            <a:r>
              <a:rPr lang="ru-RU" sz="900">
                <a:solidFill>
                  <a:schemeClr val="folHlink"/>
                </a:solidFill>
              </a:rPr>
              <a:t>Фк - физиологически неактивен. Реакции, управляемые фитохромом, зависят от концентрации Фдк. Обычно они достигают насыщения, если 50% фитохрома представлено формой Фдк и продолжаются, пока имеется достаточное его количество.</a:t>
            </a:r>
          </a:p>
          <a:p>
            <a:pPr>
              <a:lnSpc>
                <a:spcPct val="80000"/>
              </a:lnSpc>
            </a:pPr>
            <a:r>
              <a:rPr lang="ru-RU" sz="900">
                <a:solidFill>
                  <a:schemeClr val="folHlink"/>
                </a:solidFill>
              </a:rPr>
              <a:t>Регуляторное действие фитохрома основано на том, что взаимопревращения двух форм зависят и от спектрального состава света, которым освещается растение, и от соотношения периодов света и темноты. Активная форма фитохрома (Фдк) образуется из Фк при освещении красным све­том. Фдк - неустойчив. Его количество может уменьшаться в темноте за счет двух процессов - медленного превращения в неактивную форму (Фк) и быстрого окислительного распада. Восстановление количества фитохрома происходит за счет его биосинтеза. Причем синтезируется он в форме Фк, т.е. неактивной. Облучение дальним красным светом способствует очень быстрому превращению Фдк в Фк.</a:t>
            </a:r>
          </a:p>
          <a:p>
            <a:pPr>
              <a:lnSpc>
                <a:spcPct val="80000"/>
              </a:lnSpc>
            </a:pPr>
            <a:r>
              <a:rPr lang="ru-RU" sz="900">
                <a:solidFill>
                  <a:schemeClr val="folHlink"/>
                </a:solidFill>
              </a:rPr>
              <a:t>Солнечный свет содержит примерно одинаковые доли красного и дальнего красного света. Это приводит к тому, что в растении в ус­ловиях освещения белым светом соотношение форм фитохрома примерно одинаковое. Содержание Фдк   доходит до 50%, и поэтому белый свет активирует зависимые от фитохрома процессы роста и развития. Под действием облу­чения происходит не только превращение одной формы фитохрома в другую, но и изменяется конформация молекулы, а также перераспре­деляется содержание пигмента в клетке. Кроме того, фитохрому свойст­венна определенная ориентация в мембране, она тоже меняется при облучении. Поэтому считается, что фитохром участвует в регуляторной системе растения через изменение свойств и функций мембран клетки. Изменяя проницаемость мембраны, фитохром может влиять на содержание гормонов в определенных компартментах клетки и участках растения. Это подтверждается анализом быстрых изменений содержа­ния гормонов в растении в ответ на освещение красным или дальним красным светом. Кальций выполняет важную роль как вторичный посредник светового сигнала от фитохрома на гены. Известно около 10 светорегулируемых генов.  </a:t>
            </a:r>
          </a:p>
          <a:p>
            <a:pPr>
              <a:lnSpc>
                <a:spcPct val="80000"/>
              </a:lnSpc>
            </a:pPr>
            <a:r>
              <a:rPr lang="ru-RU" sz="900">
                <a:solidFill>
                  <a:schemeClr val="folHlink"/>
                </a:solidFill>
              </a:rPr>
              <a:t>Таким образом, через фотопревращения фитохрома растения получают информацию об изменении световых условий в окружающей среде и приспособливаются к ним.</a:t>
            </a:r>
          </a:p>
          <a:p>
            <a:pPr>
              <a:lnSpc>
                <a:spcPct val="80000"/>
              </a:lnSpc>
            </a:pPr>
            <a:r>
              <a:rPr lang="ru-RU" sz="900">
                <a:solidFill>
                  <a:schemeClr val="folHlink"/>
                </a:solidFill>
              </a:rPr>
              <a:t>Многие ростовые процессы, такие как скорость роста, направ­ление роста и процессы развития - цветение, плодообразование, опадение листьев, переход в состояние покоя, старение - зависят от света, регулируются им. Однако здесь важна не    интенсивность света, а продолжительность периодов освещения и темноты. Продолжительность дневного освещения регулирует целый ряд из­менений в онтогенезе растений. Для протекания ряда процессов необ­ходима определенная длительность светового периода или периода тем­ноты. Это явление называется фотопериодизмом. </a:t>
            </a:r>
          </a:p>
          <a:p>
            <a:pPr>
              <a:lnSpc>
                <a:spcPct val="80000"/>
              </a:lnSpc>
            </a:pPr>
            <a:r>
              <a:rPr lang="ru-RU" sz="900">
                <a:solidFill>
                  <a:schemeClr val="folHlink"/>
                </a:solidFill>
              </a:rPr>
              <a:t>Фотопериодизм – реакция растений на соотношение длины дня и ночи (фотопериод), выражающаяся в изменении процессов роста и развития и связанная с приспособлением онтогенеза к сезонным изменениям внешних условий. Одним из основных проявлений фотопериодизма является фотопериодическая реакция зацветания растений. Рецепторным органом для фотопериодического сигнала является лист. Здесь необходимо дать характеристику длиннодневных и короткодневных растений. </a:t>
            </a:r>
          </a:p>
          <a:p>
            <a:pPr>
              <a:lnSpc>
                <a:spcPct val="80000"/>
              </a:lnSpc>
            </a:pPr>
            <a:r>
              <a:rPr lang="ru-RU" sz="900">
                <a:solidFill>
                  <a:schemeClr val="folHlink"/>
                </a:solidFill>
              </a:rPr>
              <a:t>У некоторых растений под фотопериодическим контролем находится не </a:t>
            </a:r>
            <a:r>
              <a:rPr lang="ru-RU" altLang="ko-KR" sz="900">
                <a:solidFill>
                  <a:schemeClr val="folHlink"/>
                </a:solidFill>
              </a:rPr>
              <a:t>только индукция цветения, но и развитие половых органов. Фотопериодические воздействия влияют на скорость роста, длину междоузлий, на деятель­ность камбия, образование клубней, луковиц и других запасающих органов, сбрасывание листьев, переход почек в состояние покоя, морозоустойчивость и др. Лучше всего изучена фотопериодическая регуляция образования цветков (индукция возникновения зачатков цветков в конусах нарастания). Цветение многих растений контроли­руется фотопериодом, в изменении фотопериода участвуют фитохром и ритмические реакции.</a:t>
            </a:r>
          </a:p>
          <a:p>
            <a:pPr>
              <a:lnSpc>
                <a:spcPct val="80000"/>
              </a:lnSpc>
            </a:pPr>
            <a:r>
              <a:rPr lang="ru-RU" altLang="ko-KR" sz="900">
                <a:solidFill>
                  <a:schemeClr val="folHlink"/>
                </a:solidFill>
              </a:rPr>
              <a:t>Индукция цветения у растений связана с рядом процессов, из которых одни активируются Фдк, а другие - подавляются им. Времен­ную последовательность и продолжительность этих процессов регулируют биологические часы. Так, у короткодневных растений критичес­кая длина темнового периода </a:t>
            </a:r>
            <a:endParaRPr lang="ru-RU" sz="900">
              <a:solidFill>
                <a:schemeClr val="folHlink"/>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rrowheads="1"/>
          </p:cNvSpPr>
          <p:nvPr>
            <p:ph type="title"/>
          </p:nvPr>
        </p:nvSpPr>
        <p:spPr/>
        <p:txBody>
          <a:bodyPr/>
          <a:lstStyle/>
          <a:p>
            <a:endParaRPr lang="ru-RU"/>
          </a:p>
        </p:txBody>
      </p:sp>
      <p:sp>
        <p:nvSpPr>
          <p:cNvPr id="80899" name="Rectangle 3"/>
          <p:cNvSpPr>
            <a:spLocks noGrp="1" noRot="1" noChangeArrowheads="1"/>
          </p:cNvSpPr>
          <p:nvPr>
            <p:ph type="body" idx="1"/>
          </p:nvPr>
        </p:nvSpPr>
        <p:spPr/>
        <p:txBody>
          <a:bodyPr/>
          <a:lstStyle/>
          <a:p>
            <a:pPr>
              <a:lnSpc>
                <a:spcPct val="80000"/>
              </a:lnSpc>
            </a:pPr>
            <a:r>
              <a:rPr lang="ru-RU" sz="800"/>
              <a:t>периода зависит от продолжительности процессов, которые подавляются Фдк и, кроме того, регулируются часами. Таким образом, фотопериодические изменения связаны с взаимодействием био­логических часов и фитохрома.</a:t>
            </a:r>
          </a:p>
          <a:p>
            <a:pPr>
              <a:lnSpc>
                <a:spcPct val="80000"/>
              </a:lnSpc>
            </a:pPr>
            <a:r>
              <a:rPr lang="ru-RU" sz="800"/>
              <a:t>Целый ряд физиологических реакций растений происходит под действием поглощаемого синего света. Это - фототропический изгиб цилиндрических органов, открытие устьиц и сложение листьев, движение листьев за солнцем, изменение вязкости и движе­ние цитоплазмы, фототаксис хлоропластов, ранние этапы синтеза хлорофиллов и каротиноидов. С помощью синего света быстрой динамической регуляции подчиняется фотосинтез. Причем изменения происходят на самых разных уровнях - субклеточном, клеточном и на уровне листа. Регуляции подчиняется и энерге­тика фотосинтезирующей клетки. Спектр действия всех этих эффектов сходный. Фоторецепторами синего света являются криптохромы.</a:t>
            </a:r>
          </a:p>
          <a:p>
            <a:pPr>
              <a:lnSpc>
                <a:spcPct val="80000"/>
              </a:lnSpc>
            </a:pPr>
            <a:r>
              <a:rPr lang="ru-RU" sz="800"/>
              <a:t>Влияние на растение температуры среды</a:t>
            </a:r>
          </a:p>
          <a:p>
            <a:pPr>
              <a:lnSpc>
                <a:spcPct val="80000"/>
              </a:lnSpc>
            </a:pPr>
            <a:r>
              <a:rPr lang="ru-RU" sz="800"/>
              <a:t>При обсуждении влияния температурного фактора на растительный организм следует иметь в виду, что в зависимости от температуры меняется скорость метаболических процессов. Температурный эффициент (Q10) характеризует это изменение при увеличении температуры на 10°.</a:t>
            </a:r>
          </a:p>
          <a:p>
            <a:pPr>
              <a:lnSpc>
                <a:spcPct val="80000"/>
              </a:lnSpc>
            </a:pPr>
            <a:r>
              <a:rPr lang="ru-RU" sz="800"/>
              <a:t>Метаболические   реакции, в основе которых лежат химические превращения, имеют Q10 около двух. Для процессов, основанных на физических явлениях (диффузия, фотохимические реакции), Q10 может быть равен единице или немного больше. Так, световые реакции фото­синтеза имеют температурный коэффициент, близкий к единице, а темновые - к двум. </a:t>
            </a:r>
          </a:p>
          <a:p>
            <a:pPr>
              <a:lnSpc>
                <a:spcPct val="80000"/>
              </a:lnSpc>
            </a:pPr>
            <a:r>
              <a:rPr lang="ru-RU" sz="800"/>
              <a:t>Реакции растительного организма на температуру связаны с влиянием ее на многие онтогенетические процессы, такие как прорастание семян, прерывание покоя почек. При этом требуется воздействие температурного фактора определенной продолжительности. Здесь следует обсудить такие явление, как стратификация и яровизация.</a:t>
            </a:r>
          </a:p>
          <a:p>
            <a:pPr>
              <a:lnSpc>
                <a:spcPct val="80000"/>
              </a:lnSpc>
            </a:pPr>
            <a:r>
              <a:rPr lang="ru-RU" sz="800"/>
              <a:t>Свойственные растениям механизмы восприятия изменения качества света и температуры позволяют им координировать свой жизненный цикл с колебаниями длины дня и с сезонными изменениями внешних условий. Здесь важно охарактеризовать такое явление, как биологические часы - наличие у растений эндогенных ритмов целого ряда физиологических процессов. Эндогенные - это такие ритмы, периодичность которых сохраняется и в отсутствие внешних воздействий. Эндогенные ритмы с периодичностью 20-30 часов называют циркадными, а клеточный механизм, генерирующий этот ритм, - биологическими часами. Некоторые химические вещества, а также освещенность и температура могут менять фазу ритма. У этих эффекторов известно общее свойство - они действуют на клеточные мембраны. Возможно, основным в природе ритмов является ритмичность функционирования мембран (ритмические изменения проницаемости и транспорта метаболитов). Одна из главных особенностей биологических часов - их независимость от температуры. Поскольку трудно в метаболизме представить механизм, абсолютно независимый от температуры, полагают, что основу ритмичности составляют два процесса, которые меняются с изменени­ем температуры в противоположном направлении. В естественных условиях точная периодичность физиологических процессов связана с периодичностью явлений в окружающей среде. Это значит, что внутренний ритм меняется под действием внешнего сигнала. У большинства организмов ритмы корректируются суточными изменениями освещенности и температуры. У многих растений фоторецепторами здесь служит фитохром. Ритмы корректируются превращением Фк и Фдк. Эффект зависит от уровня Фдк. Количество же фитохрома в форме Фдк меняется в зависимости от спектрального состава света, предшествовавшего темноте, и от продолжительности темнового периода. Это связано с тем, что отношение энергий красного света и дальнего красного света в солнечных лучах около земной поверхности зависит от светового пе­риода. Оно снижается обычно к заходу солнца. Это может менять содержание Фдк, уменьшая его к концу дня. Количество Фдк продолжает снижаться в течение ночи в результате темнового превращения Фдк Фк. С восходом солнца уровень Фдк опять повышается. Причем важно, что превращение Фк в Фдк в определенные фазы эндогенного ритма вызывает эффект, а в другие - нет. В качестве объяснения механизма участия фитохрома в регуляции биологических ритмов выдвигается предположение о том, что в основе эндогенной ритмичности процессов лежат колебания в течение цикла проницаемости и транспортных свойств клеточных мембран, а превращения Фк    в     Фдк   действуют на ритмичностъ, вызывая быстрые изменения в структуре и функциях мембран.</a:t>
            </a:r>
          </a:p>
          <a:p>
            <a:pPr>
              <a:lnSpc>
                <a:spcPct val="80000"/>
              </a:lnSpc>
            </a:pPr>
            <a:r>
              <a:rPr lang="ru-RU" sz="800"/>
              <a:t>Литература</a:t>
            </a:r>
            <a:endParaRPr lang="ru-RU" sz="800" b="1"/>
          </a:p>
          <a:p>
            <a:pPr>
              <a:lnSpc>
                <a:spcPct val="80000"/>
              </a:lnSpc>
            </a:pPr>
            <a:r>
              <a:rPr lang="ru-RU" sz="800"/>
              <a:t>Основная:</a:t>
            </a:r>
          </a:p>
          <a:p>
            <a:pPr>
              <a:lnSpc>
                <a:spcPct val="80000"/>
              </a:lnSpc>
            </a:pPr>
            <a:r>
              <a:rPr lang="ru-RU" sz="800"/>
              <a:t>В.В.Полевой. Физиология растений. М, Высшая школа, 1989.</a:t>
            </a:r>
          </a:p>
          <a:p>
            <a:pPr>
              <a:lnSpc>
                <a:spcPct val="80000"/>
              </a:lnSpc>
            </a:pPr>
            <a:r>
              <a:rPr lang="ru-RU" sz="800"/>
              <a:t>Э.Либберт. Физиология растений.М., Мир,1976. </a:t>
            </a:r>
          </a:p>
          <a:p>
            <a:pPr>
              <a:lnSpc>
                <a:spcPct val="80000"/>
              </a:lnSpc>
            </a:pPr>
            <a:r>
              <a:rPr lang="ru-RU" sz="800"/>
              <a:t>А.Гэлстон, П.Дэвис, Р.Сэттер. Жизнь зеленного растения. М., Мир, 1983. </a:t>
            </a:r>
          </a:p>
          <a:p>
            <a:pPr>
              <a:lnSpc>
                <a:spcPct val="80000"/>
              </a:lnSpc>
            </a:pPr>
            <a:r>
              <a:rPr lang="ru-RU" sz="800"/>
              <a:t>С.С.Медведев. Физиология растений. СПб., Изд-во С.-Петерб. ун-та, 2004.</a:t>
            </a:r>
          </a:p>
          <a:p>
            <a:pPr>
              <a:lnSpc>
                <a:spcPct val="80000"/>
              </a:lnSpc>
            </a:pPr>
            <a:r>
              <a:rPr lang="ru-RU" sz="800"/>
              <a:t>Дополнительная:</a:t>
            </a:r>
          </a:p>
          <a:p>
            <a:pPr>
              <a:lnSpc>
                <a:spcPct val="80000"/>
              </a:lnSpc>
            </a:pPr>
            <a:r>
              <a:rPr lang="ru-RU" sz="800"/>
              <a:t>Полевой  В.В., Саламатова Т.С.. Физиология роста и развития растений, Л., ЛГУ, 1991.</a:t>
            </a:r>
          </a:p>
          <a:p>
            <a:pPr>
              <a:lnSpc>
                <a:spcPct val="80000"/>
              </a:lnSpc>
            </a:pPr>
            <a:r>
              <a:rPr lang="ru-RU" sz="800"/>
              <a:t>Полевой В.В. Фитогормоны. Л., ЛГУ. 1982.</a:t>
            </a:r>
          </a:p>
          <a:p>
            <a:pPr>
              <a:lnSpc>
                <a:spcPct val="80000"/>
              </a:lnSpc>
            </a:pPr>
            <a:r>
              <a:rPr lang="ru-RU" sz="800"/>
              <a:t>Кефели В.И.. Рост растений. М., Колос, 1984.</a:t>
            </a:r>
          </a:p>
          <a:p>
            <a:pPr>
              <a:lnSpc>
                <a:spcPct val="80000"/>
              </a:lnSpc>
            </a:pPr>
            <a:r>
              <a:rPr lang="ru-RU" sz="800"/>
              <a:t>Уоринг Ф., И.Филипс И. Рост растений и дифференцировка. М., Мир, 1984. </a:t>
            </a:r>
          </a:p>
          <a:p>
            <a:pPr>
              <a:lnSpc>
                <a:spcPct val="80000"/>
              </a:lnSpc>
            </a:pPr>
            <a:r>
              <a:rPr lang="ru-RU" sz="800"/>
              <a:t>Кулаева О.Н. Гормональная регуляция физиологических процессов у растений на уровне синтеза РНК и белка. М., 1980. 81с. (Тимирязев, чтение, Т.41).</a:t>
            </a:r>
          </a:p>
          <a:p>
            <a:pPr>
              <a:lnSpc>
                <a:spcPct val="80000"/>
              </a:lnSpc>
            </a:pPr>
            <a:r>
              <a:rPr lang="ru-RU" sz="800"/>
              <a:t>Вопросы для самоконтроля</a:t>
            </a:r>
          </a:p>
          <a:p>
            <a:pPr>
              <a:lnSpc>
                <a:spcPct val="80000"/>
              </a:lnSpc>
            </a:pPr>
            <a:r>
              <a:rPr lang="ru-RU" sz="800"/>
              <a:t>Дайте определение роста, дифференцировки, морфогенеза, развития.</a:t>
            </a:r>
          </a:p>
          <a:p>
            <a:pPr>
              <a:lnSpc>
                <a:spcPct val="80000"/>
              </a:lnSpc>
            </a:pPr>
            <a:r>
              <a:rPr lang="ru-RU" sz="800"/>
              <a:t>Какие закономерности роста характерны для всех организмов?</a:t>
            </a:r>
          </a:p>
          <a:p>
            <a:pPr>
              <a:lnSpc>
                <a:spcPct val="80000"/>
              </a:lnSpc>
            </a:pPr>
            <a:r>
              <a:rPr lang="ru-RU" sz="800"/>
              <a:t>Какие закономерности роста присущи только растениям?</a:t>
            </a:r>
          </a:p>
          <a:p>
            <a:pPr>
              <a:lnSpc>
                <a:spcPct val="80000"/>
              </a:lnSpc>
            </a:pPr>
            <a:r>
              <a:rPr lang="ru-RU" sz="800"/>
              <a:t>Какие факторы влияют на рост и развитие растений?</a:t>
            </a:r>
          </a:p>
          <a:p>
            <a:pPr>
              <a:lnSpc>
                <a:spcPct val="80000"/>
              </a:lnSpc>
            </a:pPr>
            <a:r>
              <a:rPr lang="ru-RU" sz="800"/>
              <a:t>В чем состоит регуляция роста и развития светом?</a:t>
            </a:r>
          </a:p>
          <a:p>
            <a:pPr>
              <a:lnSpc>
                <a:spcPct val="80000"/>
              </a:lnSpc>
            </a:pPr>
            <a:r>
              <a:rPr lang="ru-RU" sz="800"/>
              <a:t>Расскажите о важнейших физиологических функциях каждого фитогормона</a:t>
            </a:r>
          </a:p>
          <a:p>
            <a:pPr>
              <a:lnSpc>
                <a:spcPct val="80000"/>
              </a:lnSpc>
            </a:pPr>
            <a:r>
              <a:rPr lang="ru-RU" sz="800"/>
              <a:t>Как осуществляется рост клетки?</a:t>
            </a:r>
          </a:p>
          <a:p>
            <a:pPr>
              <a:lnSpc>
                <a:spcPct val="80000"/>
              </a:lnSpc>
            </a:pPr>
            <a:r>
              <a:rPr lang="ru-RU" sz="800"/>
              <a:t>Что определяет процессы дифференциации?</a:t>
            </a:r>
          </a:p>
          <a:p>
            <a:pPr>
              <a:lnSpc>
                <a:spcPct val="80000"/>
              </a:lnSpc>
            </a:pPr>
            <a:r>
              <a:rPr lang="ru-RU" sz="800"/>
              <a:t>Как осуществляется морфогенез?</a:t>
            </a:r>
          </a:p>
          <a:p>
            <a:pPr>
              <a:lnSpc>
                <a:spcPct val="80000"/>
              </a:lnSpc>
            </a:pPr>
            <a:r>
              <a:rPr lang="ru-RU" sz="800"/>
              <a:t>Расскажите о способах движения растений.</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p:txBody>
          <a:bodyPr/>
          <a:lstStyle/>
          <a:p>
            <a:r>
              <a:rPr lang="ru-RU" sz="1400" b="0" i="1"/>
              <a:t>Тема 9. Устойчивость растений</a:t>
            </a:r>
            <a:br>
              <a:rPr lang="ru-RU" sz="1400" b="0"/>
            </a:br>
            <a:r>
              <a:rPr lang="ru-RU" sz="1400" i="1"/>
              <a:t>         Устойчивость как приспособление растений к  условиям  существования. Физиология стресса. Механизмы стресса на клеточном и организменном уровнях. Засухоустойчивость. Жароустойчивость. Холодо- и морозоустойчивость. Закаливание растений и его физиологическая  природа. Солеустойчивость. Устойчивость  растений  к тяжелым металлам. Газо- и радиоустойчивость. Устойчивость  растений  к патогенным  микроорганизмам. Основные сведения  о  фитоиммунитете. Физиология  больного   растения.</a:t>
            </a:r>
            <a:br>
              <a:rPr lang="ru-RU" sz="1400"/>
            </a:br>
            <a:endParaRPr lang="ru-RU" sz="1400"/>
          </a:p>
        </p:txBody>
      </p:sp>
      <p:sp>
        <p:nvSpPr>
          <p:cNvPr id="81923" name="Rectangle 3"/>
          <p:cNvSpPr>
            <a:spLocks noGrp="1" noRot="1" noChangeArrowheads="1"/>
          </p:cNvSpPr>
          <p:nvPr>
            <p:ph type="body" idx="1"/>
          </p:nvPr>
        </p:nvSpPr>
        <p:spPr>
          <a:xfrm>
            <a:off x="1231900" y="1884363"/>
            <a:ext cx="8674100" cy="4191000"/>
          </a:xfrm>
        </p:spPr>
        <p:txBody>
          <a:bodyPr/>
          <a:lstStyle/>
          <a:p>
            <a:pPr>
              <a:lnSpc>
                <a:spcPct val="80000"/>
              </a:lnSpc>
            </a:pPr>
            <a:r>
              <a:rPr lang="ru-RU" sz="900"/>
              <a:t>Способность к защите от повреждающих и неблагоприятных абиотических и биотических факторов среды – неотъемлемое свойство любого, в том числе и растительного, организма. Адаптация это совокупность морфологических, физиологических и химических приспособительных реакций, обеспечивающих возможность выживания определённого вида растений при действии неблагоприятных условий среды. Это генетически детерминированный процесс формирования систем устойчивости, обеспечивающих завершение онтогенетического цикла организма. Стратегия адаптации направлена на решение одних и тех же задач - на поддержание структурной целостности макромолекул и сохранение регуляторных систем, а также на обеспечение организма энергетической валютой (прежде всего АТФ), восстановителями и предшественниками НК и белков.  Изучение устойчивости растений к условиям  экологического стрес­са приобретает важное практичес­кое значение для земледелия, особенно в зонах с неблагоприятным климатом. Эти знания необходимы также для изучения растений в предельных условиях существования. Реакция растений на повреждающий фактор воспринимается генетическим аппаратом, при этом быстро из­меняется экспрессия генома и отмечается перестройка синтеза бел­ков (синтез различных стресс-белков, например, белков теплового шока). Происходит изменение организации мембран, перестройка мета­болизма, синтез и накопление различных протекторных (защитных) соединений, например пролина, сахарозы, полиаминов и др. При длительном действии повреждающего фактора происходят адаптивные изменения, направленные на репарацию повреждений, что связано с энергетическими затратами, а затем и со структурными морфологи­ческими перестройками.</a:t>
            </a:r>
          </a:p>
          <a:p>
            <a:pPr>
              <a:lnSpc>
                <a:spcPct val="80000"/>
              </a:lnSpc>
            </a:pPr>
            <a:r>
              <a:rPr lang="ru-RU" sz="900"/>
              <a:t>Студентам необходимо различать неспецифическую и специфическую реакции расте­ния на повреждающий фактор на клеточном уровне, механизмы стресса и адаптации на организменном уровне.</a:t>
            </a:r>
          </a:p>
          <a:p>
            <a:pPr>
              <a:lnSpc>
                <a:spcPct val="80000"/>
              </a:lnSpc>
            </a:pPr>
            <a:r>
              <a:rPr lang="ru-RU" sz="900"/>
              <a:t>Помимо общей теории устойчивости, необходимо иметь представ­ления об адаптации и устойчивости растений к специфическим факто­рам: засуха и засухоустойчивость, низкие отрицательные температу­ры и морозоустойчивость, низкие положительные температуры и холо­достойкость, высокие температуры и жаростойкость, засоление и солеустойчивость, инфекционные болезни и различные формы иммунитета. </a:t>
            </a:r>
            <a:endParaRPr lang="ru-RU" sz="900" b="1"/>
          </a:p>
          <a:p>
            <a:pPr>
              <a:lnSpc>
                <a:spcPct val="80000"/>
              </a:lnSpc>
            </a:pPr>
            <a:r>
              <a:rPr lang="ru-RU" sz="900"/>
              <a:t>Литература</a:t>
            </a:r>
            <a:endParaRPr lang="ru-RU" sz="900" b="1"/>
          </a:p>
          <a:p>
            <a:pPr>
              <a:lnSpc>
                <a:spcPct val="80000"/>
              </a:lnSpc>
            </a:pPr>
            <a:r>
              <a:rPr lang="ru-RU" sz="900"/>
              <a:t>Основная:</a:t>
            </a:r>
          </a:p>
          <a:p>
            <a:pPr>
              <a:lnSpc>
                <a:spcPct val="80000"/>
              </a:lnSpc>
            </a:pPr>
            <a:r>
              <a:rPr lang="ru-RU" sz="900"/>
              <a:t>В.В.Полевой. Физиология растений. М, Высшая школа, 1989.</a:t>
            </a:r>
          </a:p>
          <a:p>
            <a:pPr>
              <a:lnSpc>
                <a:spcPct val="80000"/>
              </a:lnSpc>
            </a:pPr>
            <a:r>
              <a:rPr lang="ru-RU" sz="900"/>
              <a:t>Э.Либберт. Физиология растений.М., Мир,1976. </a:t>
            </a:r>
          </a:p>
          <a:p>
            <a:pPr>
              <a:lnSpc>
                <a:spcPct val="80000"/>
              </a:lnSpc>
            </a:pPr>
            <a:r>
              <a:rPr lang="ru-RU" sz="900"/>
              <a:t>А.Гэлстон, П.Дэвис, Р.Сэттер. Жизнь зеленного растения. М., Мир, 1983. </a:t>
            </a:r>
          </a:p>
          <a:p>
            <a:pPr>
              <a:lnSpc>
                <a:spcPct val="80000"/>
              </a:lnSpc>
            </a:pPr>
            <a:r>
              <a:rPr lang="ru-RU" sz="900"/>
              <a:t>С.С.Медведев. Физиология растений. СПб., Изд-во С.-Петерб. ун-та, 2004.</a:t>
            </a:r>
          </a:p>
          <a:p>
            <a:pPr>
              <a:lnSpc>
                <a:spcPct val="80000"/>
              </a:lnSpc>
            </a:pPr>
            <a:r>
              <a:rPr lang="ru-RU" sz="900"/>
              <a:t>Дополнительная:</a:t>
            </a:r>
          </a:p>
          <a:p>
            <a:pPr>
              <a:lnSpc>
                <a:spcPct val="80000"/>
              </a:lnSpc>
            </a:pPr>
            <a:r>
              <a:rPr lang="ru-RU" sz="900"/>
              <a:t>В.Лархер. Экология растений. М., Мир, 1978.</a:t>
            </a:r>
          </a:p>
          <a:p>
            <a:pPr>
              <a:lnSpc>
                <a:spcPct val="80000"/>
              </a:lnSpc>
            </a:pPr>
            <a:r>
              <a:rPr lang="ru-RU" sz="900"/>
              <a:t>Генкель П.А. Физиология жаро- и засухоустойчивости растений. М. 1982.</a:t>
            </a:r>
          </a:p>
          <a:p>
            <a:pPr>
              <a:lnSpc>
                <a:spcPct val="80000"/>
              </a:lnSpc>
            </a:pPr>
            <a:r>
              <a:rPr lang="ru-RU" sz="900"/>
              <a:t>Гродзинский Д.М. Надежность растительных систем. Киев. 1983.</a:t>
            </a:r>
          </a:p>
          <a:p>
            <a:pPr>
              <a:lnSpc>
                <a:spcPct val="80000"/>
              </a:lnSpc>
            </a:pPr>
            <a:r>
              <a:rPr lang="ru-RU" sz="900"/>
              <a:t>Рубин Б.А., Арциховская Е.В., Аксенова В.А. Биохимия и физиология иммунитета растений. М., МГУ, 1975.</a:t>
            </a:r>
          </a:p>
          <a:p>
            <a:pPr>
              <a:lnSpc>
                <a:spcPct val="80000"/>
              </a:lnSpc>
            </a:pPr>
            <a:r>
              <a:rPr lang="ru-RU" sz="900"/>
              <a:t>Кузнецов Вл. В., Шевякова Н.И. Пролин при стрессе:  биологическая роль, метаболизм и регуляция// ж.Физиология растений, 1999, т.46, вып.2 с.305-320.</a:t>
            </a:r>
          </a:p>
          <a:p>
            <a:pPr>
              <a:lnSpc>
                <a:spcPct val="80000"/>
              </a:lnSpc>
            </a:pPr>
            <a:r>
              <a:rPr lang="ru-RU" sz="900"/>
              <a:t>Вопросы для самоконтроля</a:t>
            </a:r>
          </a:p>
          <a:p>
            <a:pPr>
              <a:lnSpc>
                <a:spcPct val="80000"/>
              </a:lnSpc>
            </a:pPr>
            <a:r>
              <a:rPr lang="ru-RU" sz="900"/>
              <a:t>1.Физиология стресса</a:t>
            </a:r>
          </a:p>
          <a:p>
            <a:pPr>
              <a:lnSpc>
                <a:spcPct val="80000"/>
              </a:lnSpc>
            </a:pPr>
            <a:r>
              <a:rPr lang="ru-RU" sz="900"/>
              <a:t>2. Засухоустойчивость и  устойчивость растений к перегреву.</a:t>
            </a:r>
          </a:p>
          <a:p>
            <a:pPr>
              <a:lnSpc>
                <a:spcPct val="80000"/>
              </a:lnSpc>
            </a:pPr>
            <a:r>
              <a:rPr lang="ru-RU" sz="900"/>
              <a:t>3. Устойчивость растений к низким температурам.</a:t>
            </a:r>
          </a:p>
          <a:p>
            <a:pPr>
              <a:lnSpc>
                <a:spcPct val="80000"/>
              </a:lnSpc>
            </a:pPr>
            <a:r>
              <a:rPr lang="ru-RU" sz="900"/>
              <a:t>4. Устойчивость растений к засолению.</a:t>
            </a:r>
          </a:p>
          <a:p>
            <a:pPr>
              <a:lnSpc>
                <a:spcPct val="80000"/>
              </a:lnSpc>
            </a:pPr>
            <a:r>
              <a:rPr lang="ru-RU" sz="900"/>
              <a:t>5. Устойчивость растений к патогенным микроорганизмам.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a:xfrm>
            <a:off x="376238" y="138113"/>
            <a:ext cx="8842375" cy="400050"/>
          </a:xfrm>
        </p:spPr>
        <p:txBody>
          <a:bodyPr/>
          <a:lstStyle/>
          <a:p>
            <a:br>
              <a:rPr lang="ru-RU" sz="1800" b="0" i="1">
                <a:effectLst/>
              </a:rPr>
            </a:br>
            <a:r>
              <a:rPr lang="ru-RU" sz="1800" b="0" i="1">
                <a:effectLst/>
              </a:rPr>
              <a:t>Тема 2.  Физиология растительной клетки</a:t>
            </a:r>
            <a:br>
              <a:rPr lang="ru-RU" b="0">
                <a:effectLst/>
              </a:rPr>
            </a:br>
            <a:endParaRPr lang="ru-RU" b="0">
              <a:effectLst/>
            </a:endParaRPr>
          </a:p>
        </p:txBody>
      </p:sp>
      <p:sp>
        <p:nvSpPr>
          <p:cNvPr id="60419" name="Rectangle 3"/>
          <p:cNvSpPr>
            <a:spLocks noGrp="1" noRot="1" noChangeArrowheads="1"/>
          </p:cNvSpPr>
          <p:nvPr>
            <p:ph type="body" idx="1"/>
          </p:nvPr>
        </p:nvSpPr>
        <p:spPr>
          <a:xfrm>
            <a:off x="908050" y="687388"/>
            <a:ext cx="8674100" cy="5408612"/>
          </a:xfrm>
        </p:spPr>
        <p:txBody>
          <a:bodyPr/>
          <a:lstStyle/>
          <a:p>
            <a:pPr>
              <a:lnSpc>
                <a:spcPct val="80000"/>
              </a:lnSpc>
            </a:pPr>
            <a:r>
              <a:rPr lang="ru-RU" sz="1000" i="1">
                <a:effectLst/>
              </a:rPr>
              <a:t>Особенности строения растительной клетки.  Клеточная стенка: формирование, структурные элементы. Первичная, вторичная,  третичная клеточная стенка. Функции клеточной стенки. Плазмодесмы. Мембраны: состав, модель строения, функции.  </a:t>
            </a:r>
            <a:endParaRPr lang="ru-RU" sz="1000">
              <a:effectLst/>
            </a:endParaRPr>
          </a:p>
          <a:p>
            <a:pPr>
              <a:lnSpc>
                <a:spcPct val="80000"/>
              </a:lnSpc>
            </a:pPr>
            <a:r>
              <a:rPr lang="ru-RU" sz="1000" i="1">
                <a:effectLst/>
              </a:rPr>
              <a:t>Цитоскелет. Свойства протоплазмы. Основные структурные элементы растительной клетки: ядро, пластиды, митохондрии, рибосомы, эндоплазматический ретикулум. Их строение и функции, взаимодействие в процессе жизнедеятельности. Компартментация клеточного метаболизма, </a:t>
            </a:r>
            <a:endParaRPr lang="ru-RU" sz="1000">
              <a:effectLst/>
            </a:endParaRPr>
          </a:p>
          <a:p>
            <a:pPr>
              <a:lnSpc>
                <a:spcPct val="80000"/>
              </a:lnSpc>
            </a:pPr>
            <a:r>
              <a:rPr lang="ru-RU" sz="1000">
                <a:effectLst/>
              </a:rPr>
              <a:t>Клетка является структурной единицей живого. Это центральное положение клеточной теории, значение которой состоит в признании универсальности клеточного строения, что укрепляет представление о единстве органического мира.</a:t>
            </a:r>
          </a:p>
          <a:p>
            <a:pPr>
              <a:lnSpc>
                <a:spcPct val="80000"/>
              </a:lnSpc>
            </a:pPr>
            <a:r>
              <a:rPr lang="ru-RU" sz="1000">
                <a:effectLst/>
              </a:rPr>
              <a:t>Клетки по особенностям строения делят на прокариотные и эукариотные. В основу такого деления положена организация ядра. Прокариотные клетки, не содержащие оформленного ядра, отличаются от эукариотных еще и размерами, отсутствием специализированных мембранных пластид, митохондрий, эндоплазматического ретикулума (ЭР), аппарата Гольджи и др. Генетический аппарат прокариот представлен генофором. Это кольцевая ДНК, не связанная с белком. В отличие от прокариотной, эукариотная клетка имеет ядро и органеллы, ограниченные мембранами. Мембранные системы в цитоплазме и в органеллах формируют замкнутые образования - компартменты. Органеллы специализируются на выполнении определенных функций - пита­нии, энергетическом обеспечении метаболизма, биосинтезе макромолекул, транспорте и др. Число типов органелл невелико. Это - ядро, пластиды, митохондрии, ЭР, диктиосомы, вакуоли, микротельца, везикулы. Независимо от эволюционного положения организмов набор органелл в</a:t>
            </a:r>
            <a:r>
              <a:rPr lang="ru-RU" sz="1000" b="1">
                <a:effectLst/>
              </a:rPr>
              <a:t> </a:t>
            </a:r>
            <a:r>
              <a:rPr lang="ru-RU" sz="1000">
                <a:effectLst/>
              </a:rPr>
              <a:t>их клетках одинаковый. Органеллы одного типа имеют принципиально сходное строение. Это свидетельствует о глубокой общности происхождения жизненных форм. Именно поэтому клетку называют структурной единицей всего живого.</a:t>
            </a:r>
          </a:p>
          <a:p>
            <a:pPr>
              <a:lnSpc>
                <a:spcPct val="80000"/>
              </a:lnSpc>
            </a:pPr>
            <a:r>
              <a:rPr lang="ru-RU" sz="1000">
                <a:effectLst/>
              </a:rPr>
              <a:t>Следует помнить, что клетки эмбриональных тканей растений и животных сходны по общему плану строения. Морфологические различия между ними проявляются в дифференцированных тканях и связаны с образом жизни или способом питания. Специфические черты растительных клеток определяются автотрофным способом питания и сравнительно неподвижным образом жизни растения. К ним следует отнести наличие клеточной стенки, системы пластид, обеспечивающих автотрофный способ питания, формирование в зрелых клетках большой центральной вакуоли, способность к росту растяжением.</a:t>
            </a:r>
          </a:p>
          <a:p>
            <a:pPr>
              <a:lnSpc>
                <a:spcPct val="80000"/>
              </a:lnSpc>
            </a:pPr>
            <a:r>
              <a:rPr lang="ru-RU" sz="1000">
                <a:effectLst/>
              </a:rPr>
              <a:t>Разбирая физиологические особенности клетки, необходимо охарактеризовать также  строение и функции отдельных ее компонентов и структур, и взаимодействие между ними, что составляет основу жизнедеятельности клетки.</a:t>
            </a:r>
          </a:p>
          <a:p>
            <a:pPr>
              <a:lnSpc>
                <a:spcPct val="80000"/>
              </a:lnSpc>
            </a:pPr>
            <a:r>
              <a:rPr lang="ru-RU" sz="1000">
                <a:effectLst/>
              </a:rPr>
              <a:t>Растительные клетки - свободноживущие или входящие в состав тканей и органов растений-представлены огромным разнообразием форм. Их строение и физиологические особенности зависят от функций, которые они выполняют.</a:t>
            </a:r>
          </a:p>
          <a:p>
            <a:pPr>
              <a:lnSpc>
                <a:spcPct val="80000"/>
              </a:lnSpc>
            </a:pPr>
            <a:r>
              <a:rPr lang="ru-RU" sz="1000">
                <a:effectLst/>
              </a:rPr>
              <a:t>Для более специального ознакомления следует разобрать</a:t>
            </a:r>
            <a:r>
              <a:rPr lang="ru-RU" sz="1000" b="1">
                <a:effectLst/>
              </a:rPr>
              <a:t> </a:t>
            </a:r>
            <a:r>
              <a:rPr lang="ru-RU" sz="1000">
                <a:effectLst/>
              </a:rPr>
              <a:t>как</a:t>
            </a:r>
            <a:r>
              <a:rPr lang="ru-RU" sz="1000" b="1">
                <a:effectLst/>
              </a:rPr>
              <a:t> </a:t>
            </a:r>
            <a:r>
              <a:rPr lang="ru-RU" sz="1000">
                <a:effectLst/>
              </a:rPr>
              <a:t>формируется разнообразие клеток. Отметить три главных момента:</a:t>
            </a:r>
          </a:p>
          <a:p>
            <a:pPr>
              <a:lnSpc>
                <a:spcPct val="80000"/>
              </a:lnSpc>
            </a:pPr>
            <a:r>
              <a:rPr lang="ru-RU" sz="1000">
                <a:effectLst/>
              </a:rPr>
              <a:t>1) нахождение в разных клетках одних и тех же органелл в разном количественном соотношении;</a:t>
            </a:r>
          </a:p>
          <a:p>
            <a:pPr>
              <a:lnSpc>
                <a:spcPct val="80000"/>
              </a:lnSpc>
            </a:pPr>
            <a:r>
              <a:rPr lang="ru-RU" sz="1000">
                <a:effectLst/>
              </a:rPr>
              <a:t>2) присутствие в клетке разных комбинаций органелл;</a:t>
            </a:r>
          </a:p>
          <a:p>
            <a:pPr>
              <a:lnSpc>
                <a:spcPct val="80000"/>
              </a:lnSpc>
            </a:pPr>
            <a:r>
              <a:rPr lang="ru-RU" sz="1000">
                <a:effectLst/>
              </a:rPr>
              <a:t>3) существование структур, свойственных лишь клеткам определенного типа (флоэмный белок).</a:t>
            </a:r>
          </a:p>
          <a:p>
            <a:pPr>
              <a:lnSpc>
                <a:spcPct val="80000"/>
              </a:lnSpc>
            </a:pPr>
            <a:r>
              <a:rPr lang="ru-RU" sz="1000">
                <a:effectLst/>
              </a:rPr>
              <a:t>Необходимо обратить на роль генома клетки в регуляции формирования структуры органелл и их функциональной активности в онтогенезе растения и в связи с воздействием условий внешней среды.</a:t>
            </a:r>
          </a:p>
          <a:p>
            <a:pPr>
              <a:lnSpc>
                <a:spcPct val="80000"/>
              </a:lnSpc>
            </a:pPr>
            <a:r>
              <a:rPr lang="ru-RU" sz="1000">
                <a:effectLst/>
              </a:rPr>
              <a:t>В клетке принято различать клеточную стенку и протопласт, состоящий из ядра и цитоплазмы с органеллами и другими мембранными образованиями.</a:t>
            </a:r>
          </a:p>
          <a:p>
            <a:pPr>
              <a:lnSpc>
                <a:spcPct val="80000"/>
              </a:lnSpc>
            </a:pPr>
            <a:r>
              <a:rPr lang="ru-RU" sz="1000">
                <a:effectLst/>
              </a:rPr>
              <a:t>Клеточная стенка - довольно жесткое полисахаридное образование. При формирования клеточной стенки, следует выделить процесс новообразования ее при клеточном делении и образование компонентов клеточной поверхности в процессе роста клеток. Важное участие в этом процессе таких внутриклеточных структур как аппарат Гольджи, ЭР, микротрубочки. При завершении клеточного деления первой образуется срединная пластинка. Одновременно с увеличением объема клетки формируется первичная клеточная </a:t>
            </a:r>
          </a:p>
          <a:p>
            <a:pPr>
              <a:lnSpc>
                <a:spcPct val="80000"/>
              </a:lnSpc>
            </a:pPr>
            <a:endParaRPr lang="ru-RU" sz="1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5040313" y="5089525"/>
            <a:ext cx="19986626" cy="263525"/>
          </a:xfrm>
          <a:prstGeom prst="rect">
            <a:avLst/>
          </a:prstGeom>
          <a:noFill/>
          <a:ln w="9525">
            <a:noFill/>
            <a:miter lim="800000"/>
            <a:headEnd/>
            <a:tailEnd/>
          </a:ln>
          <a:effectLst/>
        </p:spPr>
        <p:txBody>
          <a:bodyPr lIns="101427" tIns="50714" rIns="101427" bIns="0" anchor="ctr">
            <a:spAutoFit/>
          </a:bodyPr>
          <a:lstStyle/>
          <a:p>
            <a:pPr indent="498475" algn="ctr" defTabSz="1012825"/>
            <a:endParaRPr lang="ru-RU" sz="1400"/>
          </a:p>
        </p:txBody>
      </p:sp>
      <p:sp>
        <p:nvSpPr>
          <p:cNvPr id="17416" name="Rectangle 8"/>
          <p:cNvSpPr>
            <a:spLocks noGrp="1" noRot="1" noChangeArrowheads="1"/>
          </p:cNvSpPr>
          <p:nvPr>
            <p:ph type="title"/>
          </p:nvPr>
        </p:nvSpPr>
        <p:spPr>
          <a:xfrm>
            <a:off x="495300" y="244475"/>
            <a:ext cx="9085263" cy="442913"/>
          </a:xfrm>
        </p:spPr>
        <p:txBody>
          <a:bodyPr/>
          <a:lstStyle/>
          <a:p>
            <a:r>
              <a:rPr lang="ru-RU" sz="1800" b="0" i="1">
                <a:solidFill>
                  <a:schemeClr val="tx1"/>
                </a:solidFill>
                <a:effectLst/>
              </a:rPr>
              <a:t>Тема 2.  Физиология растительной клетки, продолжение</a:t>
            </a:r>
            <a:br>
              <a:rPr lang="ru-RU" b="0">
                <a:solidFill>
                  <a:schemeClr val="tx1"/>
                </a:solidFill>
                <a:effectLst/>
              </a:rPr>
            </a:br>
            <a:endParaRPr lang="ru-RU" b="0">
              <a:solidFill>
                <a:schemeClr val="tx1"/>
              </a:solidFill>
              <a:effectLst/>
            </a:endParaRPr>
          </a:p>
        </p:txBody>
      </p:sp>
      <p:sp>
        <p:nvSpPr>
          <p:cNvPr id="17417" name="Rectangle 9"/>
          <p:cNvSpPr>
            <a:spLocks noGrp="1" noRot="1" noChangeArrowheads="1"/>
          </p:cNvSpPr>
          <p:nvPr>
            <p:ph type="body" idx="1"/>
          </p:nvPr>
        </p:nvSpPr>
        <p:spPr>
          <a:xfrm>
            <a:off x="488950" y="549275"/>
            <a:ext cx="9093200" cy="6192838"/>
          </a:xfrm>
        </p:spPr>
        <p:txBody>
          <a:bodyPr/>
          <a:lstStyle/>
          <a:p>
            <a:pPr>
              <a:lnSpc>
                <a:spcPct val="80000"/>
              </a:lnSpc>
            </a:pPr>
            <a:r>
              <a:rPr lang="ru-RU" sz="1000" i="1">
                <a:effectLst/>
              </a:rPr>
              <a:t>Ключевые слова Особенности строения растительной клетки.  Клеточная стенка: формирование, структурные элементы. Первичная, вторичная,  третичная клеточная стенка. Функции клеточной стенки. Плазмодесмы. Мембраны: состав, модель строения, функции.  </a:t>
            </a:r>
            <a:endParaRPr lang="ru-RU" sz="1000">
              <a:effectLst/>
            </a:endParaRPr>
          </a:p>
          <a:p>
            <a:pPr>
              <a:lnSpc>
                <a:spcPct val="80000"/>
              </a:lnSpc>
            </a:pPr>
            <a:r>
              <a:rPr lang="ru-RU" sz="1000" i="1">
                <a:effectLst/>
              </a:rPr>
              <a:t>Цитоскелет. Свойства протоплазмы. Основные структурные элементы растительной клетки: ядро, пластиды, митохондрии, рибосомы, эндоплазматический ретикулум. Их строение и функции, взаимодействие в процессе жизнедеятельности. Компартментация клеточного метаболизма, </a:t>
            </a:r>
          </a:p>
          <a:p>
            <a:pPr>
              <a:lnSpc>
                <a:spcPct val="80000"/>
              </a:lnSpc>
            </a:pPr>
            <a:endParaRPr lang="ru-RU" sz="1000">
              <a:effectLst/>
            </a:endParaRPr>
          </a:p>
          <a:p>
            <a:pPr>
              <a:lnSpc>
                <a:spcPct val="80000"/>
              </a:lnSpc>
            </a:pPr>
            <a:r>
              <a:rPr lang="ru-RU" sz="1000">
                <a:effectLst/>
              </a:rPr>
              <a:t>Клетка является структурной единицей живого. Это центральное положение клеточной теории, значение которой состоит в признании универсальности клеточного строения, что укрепляет представление о единстве органического мира.</a:t>
            </a:r>
          </a:p>
          <a:p>
            <a:pPr>
              <a:lnSpc>
                <a:spcPct val="80000"/>
              </a:lnSpc>
            </a:pPr>
            <a:r>
              <a:rPr lang="ru-RU" sz="1000">
                <a:effectLst/>
              </a:rPr>
              <a:t>Клетки по особенностям строения делят на прокариотные и эукариотные. В основу такого деления положена организация ядра. Прокариотные клетки, не содержащие оформленного ядра, отличаются от эукариотных еще и размерами, отсутствием специализированных мембранных пластид, митохондрий, эндоплазматического ретикулума (ЭР), аппарата Гольджи и др. Генетический аппарат прокариот представлен генофором. Это кольцевая ДНК, не связанная с белком. В отличие от прокариотной, эукариотная клетка имеет ядро и органеллы, ограниченные мембранами. Мембранные системы в цитоплазме и в органеллах формируют замкнутые образования - компартменты. Органеллы специализируются на выполнении определенных функций - пита­нии, энергетическом обеспечении метаболизма, биосинтезе макромолекул, транспорте и др. Число типов органелл невелико. Это - ядро, пластиды, митохондрии, ЭР, диктиосомы, вакуоли, микротельца, везикулы. Независимо от эволюционного положения организмов набор органелл в</a:t>
            </a:r>
            <a:r>
              <a:rPr lang="ru-RU" sz="1000" b="1">
                <a:effectLst/>
              </a:rPr>
              <a:t> </a:t>
            </a:r>
            <a:r>
              <a:rPr lang="ru-RU" sz="1000">
                <a:effectLst/>
              </a:rPr>
              <a:t>их клетках одинаковый. Органеллы одного типа имеют принципиально сходное строение. Это свидетельствует о глубокой общности происхождения жизненных форм. Именно поэтому клетку называют структурной единицей всего живого.</a:t>
            </a:r>
          </a:p>
          <a:p>
            <a:pPr>
              <a:lnSpc>
                <a:spcPct val="80000"/>
              </a:lnSpc>
            </a:pPr>
            <a:r>
              <a:rPr lang="ru-RU" sz="1000">
                <a:effectLst/>
              </a:rPr>
              <a:t>Следует помнить, что клетки эмбриональных тканей растений и животных сходны по общему плану строения. Морфологические различия между ними проявляются в дифференцированных тканях и связаны с образом жизни или способом питания. Специфические черты растительных клеток определяются автотрофным способом питания и сравнительно неподвижным образом жизни растения. К ним следует отнести наличие клеточной стенки, системы пластид, обеспечивающих автотрофный способ питания, формирование в зрелых клетках большой центральной вакуоли, способность к росту растяжением.</a:t>
            </a:r>
          </a:p>
          <a:p>
            <a:pPr>
              <a:lnSpc>
                <a:spcPct val="80000"/>
              </a:lnSpc>
            </a:pPr>
            <a:r>
              <a:rPr lang="ru-RU" sz="1000">
                <a:effectLst/>
              </a:rPr>
              <a:t>Разбирая физиологические особенности клетки, необходимо охарактеризовать также  строение и функции отдельных ее компонентов и структур, и взаимодействие между ними, что составляет основу жизнедеятельности клетки.</a:t>
            </a:r>
          </a:p>
          <a:p>
            <a:pPr>
              <a:lnSpc>
                <a:spcPct val="80000"/>
              </a:lnSpc>
            </a:pPr>
            <a:r>
              <a:rPr lang="ru-RU" sz="1000">
                <a:effectLst/>
              </a:rPr>
              <a:t>Растительные клетки - свободноживущие или входящие в состав тканей и органов растений-представлены огромным разнообразием форм. Их строение и физиологические особенности зависят от функций, которые они выполняют.</a:t>
            </a:r>
          </a:p>
          <a:p>
            <a:pPr>
              <a:lnSpc>
                <a:spcPct val="80000"/>
              </a:lnSpc>
            </a:pPr>
            <a:r>
              <a:rPr lang="ru-RU" sz="1000">
                <a:effectLst/>
              </a:rPr>
              <a:t>Для более специального ознакомления следует разобрать</a:t>
            </a:r>
            <a:r>
              <a:rPr lang="ru-RU" sz="1000" b="1">
                <a:effectLst/>
              </a:rPr>
              <a:t> </a:t>
            </a:r>
            <a:r>
              <a:rPr lang="ru-RU" sz="1000">
                <a:effectLst/>
              </a:rPr>
              <a:t>как</a:t>
            </a:r>
            <a:r>
              <a:rPr lang="ru-RU" sz="1000" b="1">
                <a:effectLst/>
              </a:rPr>
              <a:t> </a:t>
            </a:r>
            <a:r>
              <a:rPr lang="ru-RU" sz="1000">
                <a:effectLst/>
              </a:rPr>
              <a:t>формируется разнообразие клеток. Отметить три главных момента:</a:t>
            </a:r>
          </a:p>
          <a:p>
            <a:pPr>
              <a:lnSpc>
                <a:spcPct val="80000"/>
              </a:lnSpc>
            </a:pPr>
            <a:r>
              <a:rPr lang="ru-RU" sz="1000">
                <a:effectLst/>
              </a:rPr>
              <a:t>1) нахождение в разных клетках одних и тех же органелл в разном количественном соотношении;</a:t>
            </a:r>
          </a:p>
          <a:p>
            <a:pPr>
              <a:lnSpc>
                <a:spcPct val="80000"/>
              </a:lnSpc>
            </a:pPr>
            <a:r>
              <a:rPr lang="ru-RU" sz="1000">
                <a:effectLst/>
              </a:rPr>
              <a:t>2) присутствие в клетке разных комбинаций органелл;</a:t>
            </a:r>
          </a:p>
          <a:p>
            <a:pPr>
              <a:lnSpc>
                <a:spcPct val="80000"/>
              </a:lnSpc>
            </a:pPr>
            <a:r>
              <a:rPr lang="ru-RU" sz="1000">
                <a:effectLst/>
              </a:rPr>
              <a:t>3) существование структур, свойственных лишь клеткам определенного типа (флоэмный белок).</a:t>
            </a:r>
          </a:p>
          <a:p>
            <a:pPr>
              <a:lnSpc>
                <a:spcPct val="80000"/>
              </a:lnSpc>
            </a:pPr>
            <a:r>
              <a:rPr lang="ru-RU" sz="1000">
                <a:effectLst/>
              </a:rPr>
              <a:t>Необходимо обратить на роль генома клетки в регуляции формирования структуры органелл и их функциональной активности в онтогенезе растения и в связи с воздействием условий внешней среды.</a:t>
            </a:r>
          </a:p>
          <a:p>
            <a:pPr>
              <a:lnSpc>
                <a:spcPct val="80000"/>
              </a:lnSpc>
            </a:pPr>
            <a:r>
              <a:rPr lang="ru-RU" sz="1000">
                <a:effectLst/>
              </a:rPr>
              <a:t>В клетке принято различать клеточную стенку и протопласт, состоящий из ядра и цитоплазмы с органеллами и другими мембранными образованиями.</a:t>
            </a:r>
          </a:p>
          <a:p>
            <a:pPr>
              <a:lnSpc>
                <a:spcPct val="80000"/>
              </a:lnSpc>
            </a:pPr>
            <a:r>
              <a:rPr lang="ru-RU" sz="1000">
                <a:effectLst/>
              </a:rPr>
              <a:t>Клеточная стенка - довольно жесткое полисахаридное образование. При формирования клеточной стенки, следует выделить процесс новообразования ее при клеточном делении и образование компонентов клеточной поверхности в процессе роста клеток. Важное участие в этом процессе таких внутриклеточных структур как аппарат Гольджи, ЭР, микротрубочки. При завершении клеточного деления первой образуется срединная пластинка. Одновременно с увеличением объема клетки формируется первичная клеточная </a:t>
            </a:r>
          </a:p>
          <a:p>
            <a:pPr>
              <a:lnSpc>
                <a:spcPct val="80000"/>
              </a:lnSpc>
            </a:pPr>
            <a:endParaRPr lang="ru-RU" sz="1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a:xfrm>
            <a:off x="0" y="0"/>
            <a:ext cx="8913813" cy="787400"/>
          </a:xfrm>
        </p:spPr>
        <p:txBody>
          <a:bodyPr/>
          <a:lstStyle/>
          <a:p>
            <a:endParaRPr lang="ru-RU"/>
          </a:p>
        </p:txBody>
      </p:sp>
      <p:sp>
        <p:nvSpPr>
          <p:cNvPr id="18435" name="Rectangle 3"/>
          <p:cNvSpPr>
            <a:spLocks noGrp="1" noRot="1" noChangeArrowheads="1"/>
          </p:cNvSpPr>
          <p:nvPr>
            <p:ph type="body" idx="1"/>
          </p:nvPr>
        </p:nvSpPr>
        <p:spPr>
          <a:xfrm>
            <a:off x="344488" y="981075"/>
            <a:ext cx="9237662" cy="5114925"/>
          </a:xfrm>
        </p:spPr>
        <p:txBody>
          <a:bodyPr/>
          <a:lstStyle/>
          <a:p>
            <a:pPr>
              <a:lnSpc>
                <a:spcPct val="80000"/>
              </a:lnSpc>
            </a:pPr>
            <a:r>
              <a:rPr lang="ru-RU" sz="800"/>
              <a:t>клеточная стенка. По мере роста клетки первичная клеточная стенка растягивается и утолщается. В некоторых клетках образование клеточной стенки завершается, как только она </a:t>
            </a:r>
            <a:r>
              <a:rPr lang="ru-RU" sz="900"/>
              <a:t>достигает максимальной величины. У других - формируется вторичная стенка, имеющая более жесткую структуру. Вторичная клеточная стенка пронизана многочисленными порами. Первичная и вторичная клеточные стенки имеют каналы, через которые проходят плазмодесмы. Плазмодесмы, по которым вещества могут диффундировать, перемещаться из клетки в клетку, связывают протопласты соседних клеток в единое целое. Совокупность протопластов клеток ткани или органа называют симпластом.</a:t>
            </a:r>
          </a:p>
          <a:p>
            <a:pPr>
              <a:lnSpc>
                <a:spcPct val="80000"/>
              </a:lnSpc>
            </a:pPr>
            <a:r>
              <a:rPr lang="ru-RU" sz="900"/>
              <a:t>В составе клеточных стенок можно выделить 4 группы веществ:</a:t>
            </a:r>
          </a:p>
          <a:p>
            <a:pPr>
              <a:lnSpc>
                <a:spcPct val="80000"/>
              </a:lnSpc>
            </a:pPr>
            <a:r>
              <a:rPr lang="ru-RU" sz="900"/>
              <a:t>структурный компонент, представленный целлюлозой;</a:t>
            </a:r>
          </a:p>
          <a:p>
            <a:pPr>
              <a:lnSpc>
                <a:spcPct val="80000"/>
              </a:lnSpc>
            </a:pPr>
            <a:r>
              <a:rPr lang="ru-RU" sz="900"/>
              <a:t>компоненты матрикса: гемицеллюлозы, гликопротеины, пектиновые вещества;</a:t>
            </a:r>
          </a:p>
          <a:p>
            <a:pPr>
              <a:lnSpc>
                <a:spcPct val="80000"/>
              </a:lnSpc>
            </a:pPr>
            <a:r>
              <a:rPr lang="ru-RU" sz="900"/>
              <a:t>вещества,  инкрустирующие клеточную стенку: лигнин и суберин:</a:t>
            </a:r>
          </a:p>
          <a:p>
            <a:pPr>
              <a:lnSpc>
                <a:spcPct val="80000"/>
              </a:lnSpc>
            </a:pPr>
            <a:r>
              <a:rPr lang="ru-RU" sz="900"/>
              <a:t>вещества, адкрустирующие клеточную стенку: кутин и воска. Необходимо знать хи­мическую природу этих веществ и свойства, которые являются важными для формирования структурных образований клеточной стенки.</a:t>
            </a:r>
          </a:p>
          <a:p>
            <a:pPr>
              <a:lnSpc>
                <a:spcPct val="80000"/>
              </a:lnSpc>
            </a:pPr>
            <a:r>
              <a:rPr lang="ru-RU" sz="900"/>
              <a:t>Целлюлоза образует микрофибриллы, которые составляют каркас клеточной стенки. Он погружен в матрикс</a:t>
            </a:r>
            <a:r>
              <a:rPr lang="ru-RU" sz="900" b="1"/>
              <a:t> </a:t>
            </a:r>
            <a:r>
              <a:rPr lang="ru-RU" sz="900"/>
              <a:t>из пектина и гемицеллюлозы. В ряде тканей вторичные клеточные стенки содержат лигнин. Строение клеточной стенки определяет ее свойства. Микрофибриллы целлю­лозы в первичной клеточной стенке расположены рыхло и ориентированы перпендикулярно </a:t>
            </a:r>
            <a:r>
              <a:rPr lang="ru-RU" sz="900" i="1"/>
              <a:t>к</a:t>
            </a:r>
            <a:r>
              <a:rPr lang="ru-RU" sz="900"/>
              <a:t> длинной оси клетки. Микрофибриллы вторичной стенки расположены параллельно и ориентированы под разными углами к оси клетки.</a:t>
            </a:r>
          </a:p>
          <a:p>
            <a:pPr>
              <a:lnSpc>
                <a:spcPct val="80000"/>
              </a:lnSpc>
            </a:pPr>
            <a:r>
              <a:rPr lang="ru-RU" sz="900"/>
              <a:t>Следует разобрать, почему клеточная стенка достаточно прочное, но</a:t>
            </a:r>
            <a:r>
              <a:rPr lang="ru-RU" sz="900" b="1"/>
              <a:t> </a:t>
            </a:r>
            <a:r>
              <a:rPr lang="ru-RU" sz="900"/>
              <a:t>и в то же время пластичное и эластичное образование. Целлюлозные стенки всех клеток растения хорошо проницаемы для воды, соединяясь между собой и вместе с межклетниками образуют непрерывную единую транспортную систему – апопласт. Через апопласт может осуществляться транспорт воды и растворенных веществ по растению. Разберите механизм транспорта в системе апопласта, связанного с его строением и свойствами.</a:t>
            </a:r>
          </a:p>
          <a:p>
            <a:pPr>
              <a:lnSpc>
                <a:spcPct val="80000"/>
              </a:lnSpc>
            </a:pPr>
            <a:r>
              <a:rPr lang="ru-RU" sz="900"/>
              <a:t>Охарактеризуйте процессы инкрустации и адкрустации   клеточ­ных стенок. Как сказываются они на проницаемости для воды и дру­гие свойства клеточных стенок? Назовите ткани, в которых клеточные стенки плохо проницаемы для воды. Определите их функции.</a:t>
            </a:r>
          </a:p>
          <a:p>
            <a:pPr>
              <a:lnSpc>
                <a:spcPct val="80000"/>
              </a:lnSpc>
            </a:pPr>
            <a:r>
              <a:rPr lang="ru-RU" sz="900"/>
              <a:t>Функции клеточной стенки: опорная (скелетная), защитная, транспортная (внеклеточный транспорт по апопласту), поддерживает форму и определяет размер клетки. Кроме того, клеточная стенка сохраняет определенный запас воды и, обладая катионообменными свойст­вами, участвует в ионном обмене, поглощении веществ клеткой.</a:t>
            </a:r>
          </a:p>
          <a:p>
            <a:pPr>
              <a:lnSpc>
                <a:spcPct val="80000"/>
              </a:lnSpc>
            </a:pPr>
            <a:r>
              <a:rPr lang="ru-RU" sz="900"/>
              <a:t>Протопласт состоит из цитоплазмы, в которой локализованы органеллы и ядро. Цитоплазма снаружи и изнутри ограничена мембрана­ми - плазмалеммой и тонопластом. Органеллы также имеют мембранное строение. </a:t>
            </a:r>
          </a:p>
          <a:p>
            <a:pPr>
              <a:lnSpc>
                <a:spcPct val="80000"/>
              </a:lnSpc>
            </a:pPr>
            <a:r>
              <a:rPr lang="ru-RU" sz="900"/>
              <a:t>В соответствии с современными представлениями мембраны имеют жидкостно-мозаичное строение и состоят из липидного матрикса («жидкий» бислой), в который в разных местах вкраплены белки. Согласно этой модели, заряженные (полярные) группы белковых и липидных молекул находятся на наружной поверхности мембраны, а незаряженные (неполярные) группы образуют внутреннюю гидрофобную часть мембраны. Некоторые белки могут пронизывать всю толщу мембраны. Необходимо представлять роль белкового и липидного компонентов в формировании мембранной структуры.</a:t>
            </a:r>
          </a:p>
          <a:p>
            <a:pPr>
              <a:lnSpc>
                <a:spcPct val="80000"/>
              </a:lnSpc>
            </a:pPr>
            <a:r>
              <a:rPr lang="ru-RU" sz="900"/>
              <a:t>Важно рассмотреть главное свойство мембран - их избирательную проницаемость. Это означает, что   вещества проходят сквозь клеточную мембрану с разными скоростями, что связано, во-первых, с различной растворимостью проникающих веществ в отдельных компонентах мембраны</a:t>
            </a:r>
            <a:r>
              <a:rPr lang="ru-RU" sz="900" b="1"/>
              <a:t> </a:t>
            </a:r>
            <a:r>
              <a:rPr lang="ru-RU" sz="900"/>
              <a:t>и, во-вторых, с наличием в мембране определенных систем, транспортирующих через нее те или иные вещества с использованием энергии. С наличием мембран связывают целый ряд внутриклеточных процессов и функций клетки: </a:t>
            </a:r>
          </a:p>
          <a:p>
            <a:pPr>
              <a:lnSpc>
                <a:spcPct val="80000"/>
              </a:lnSpc>
            </a:pPr>
            <a:r>
              <a:rPr lang="ru-RU" sz="900"/>
              <a:t>мембраны разделяют клетки и органеллы на компартменты, в которых осуществляются противоположно направленные процессы;</a:t>
            </a:r>
          </a:p>
          <a:p>
            <a:pPr>
              <a:lnSpc>
                <a:spcPct val="80000"/>
              </a:lnSpc>
            </a:pPr>
            <a:r>
              <a:rPr lang="ru-RU" sz="900"/>
              <a:t>локализация ферментов или интермедиатов метаболизма на мембране определяет последовательность реакций;</a:t>
            </a:r>
          </a:p>
          <a:p>
            <a:pPr>
              <a:lnSpc>
                <a:spcPct val="80000"/>
              </a:lnSpc>
            </a:pPr>
            <a:r>
              <a:rPr lang="ru-RU" sz="900"/>
              <a:t>избирательная проницаемость внешней мембраны клетки формирует определенный состав ее внутреннего содержимого;</a:t>
            </a:r>
          </a:p>
          <a:p>
            <a:pPr>
              <a:lnSpc>
                <a:spcPct val="80000"/>
              </a:lnSpc>
            </a:pPr>
            <a:r>
              <a:rPr lang="ru-RU" sz="900"/>
              <a:t>низкая проницаемость мембран для протонов лежит в основе процессов, связанных с синтезом макроэргических соединений (в фотосинтезе, дыхании) и с использованием АТФ для транспорта веществ.</a:t>
            </a:r>
          </a:p>
          <a:p>
            <a:pPr>
              <a:lnSpc>
                <a:spcPct val="80000"/>
              </a:lnSpc>
            </a:pPr>
            <a:r>
              <a:rPr lang="ru-RU" sz="900"/>
              <a:t>Все эукариотические клетки имеют внутренний скелет - цитоскелет, определяющий форму клеток, их способность двигаться самим перемещать органеллы из одной части клетки в другую. Основные компоненты цитоскелета - это микротрубочки и микрофиламенты. С их участием в растительной клетке осуществляея деление ядерного материала и клетки, биосинтез клеточной стенки. Они принимают участие в механической деятельности клетки - сокращении, передвижении органелл, движении клетки во внешней среде,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9" name="Rectangle 7"/>
          <p:cNvSpPr>
            <a:spLocks noGrp="1" noRot="1" noChangeArrowheads="1"/>
          </p:cNvSpPr>
          <p:nvPr>
            <p:ph type="title"/>
          </p:nvPr>
        </p:nvSpPr>
        <p:spPr>
          <a:xfrm>
            <a:off x="495300" y="244475"/>
            <a:ext cx="9085263" cy="376238"/>
          </a:xfrm>
        </p:spPr>
        <p:txBody>
          <a:bodyPr/>
          <a:lstStyle/>
          <a:p>
            <a:endParaRPr lang="ru-RU" sz="4000"/>
          </a:p>
        </p:txBody>
      </p:sp>
      <p:sp>
        <p:nvSpPr>
          <p:cNvPr id="33800" name="Rectangle 8"/>
          <p:cNvSpPr>
            <a:spLocks noGrp="1" noRot="1" noChangeArrowheads="1"/>
          </p:cNvSpPr>
          <p:nvPr>
            <p:ph type="body" idx="1"/>
          </p:nvPr>
        </p:nvSpPr>
        <p:spPr>
          <a:xfrm>
            <a:off x="273050" y="908050"/>
            <a:ext cx="9309100" cy="5761038"/>
          </a:xfrm>
        </p:spPr>
        <p:txBody>
          <a:bodyPr/>
          <a:lstStyle/>
          <a:p>
            <a:pPr>
              <a:lnSpc>
                <a:spcPct val="80000"/>
              </a:lnSpc>
            </a:pPr>
            <a:r>
              <a:rPr lang="ru-RU" sz="1000">
                <a:solidFill>
                  <a:schemeClr val="folHlink"/>
                </a:solidFill>
              </a:rPr>
              <a:t>активации передвижения элементов среды вокруг клетки. В растительной клетке расположение микротрубочек меняется в зависимости от стадии клеточного цикла.</a:t>
            </a:r>
          </a:p>
          <a:p>
            <a:pPr>
              <a:lnSpc>
                <a:spcPct val="80000"/>
              </a:lnSpc>
            </a:pPr>
            <a:r>
              <a:rPr lang="ru-RU" sz="1000">
                <a:solidFill>
                  <a:schemeClr val="folHlink"/>
                </a:solidFill>
              </a:rPr>
              <a:t>Давая характеристику отдельным органеллам клетки, следует разобрать особенности их строения, функции, взаимодействие с другими компонентами клетки, их изменчивость под воздействием регуляторных систем растения.</a:t>
            </a:r>
          </a:p>
          <a:p>
            <a:pPr>
              <a:lnSpc>
                <a:spcPct val="80000"/>
              </a:lnSpc>
            </a:pPr>
            <a:r>
              <a:rPr lang="ru-RU" sz="1000">
                <a:solidFill>
                  <a:schemeClr val="folHlink"/>
                </a:solidFill>
              </a:rPr>
              <a:t>Ядро - самая крупная органелла клетки, содержащая большую часть генетической информации. Главные функции ядра: 1) хранение информации, 2) передача информации в цитоплазму с помощью транскрипции, т.е. синтеза мРНК, 3) передача информации дочерним клеткам при репликации – деление ядер и клеток. Ядро эукариот имеет оболочку, состоящую из двухслойной мембраны, и матрикс - внутреннюю среду, назы­ваемую кариоплазмой. В матриксе различают участки хроматина, сос­тоящего из комплекса ДНК, РНК и белков, относящихся к классу гистонов. Молекула ДНК несет генетическую информацию, которая определяется порядком расположения нуклеотидов. Участок молекулы ДНК, который кодирует полную аминокислотную последовательность какого-нибудь белка, называют геном.</a:t>
            </a:r>
          </a:p>
          <a:p>
            <a:pPr>
              <a:lnSpc>
                <a:spcPct val="80000"/>
              </a:lnSpc>
            </a:pPr>
            <a:r>
              <a:rPr lang="ru-RU" sz="1000">
                <a:solidFill>
                  <a:schemeClr val="folHlink"/>
                </a:solidFill>
              </a:rPr>
              <a:t>Необходимо выделить две главные функции ДНК. Первая заключается в том, что ДНК играет роль матрицы при собственном воспроизведении, обеспечивая передачу наследственных свойств от клетки к клетке. Вторая - связана с синтезом специфических белков, отвечающих за регуляцию жизненного цикла растений, рост, развитие, адаптацию к внешним условиям. Она включает транскрипцию, т.е. перевод содержащейся в ДНК информации в РНК, а затем трансляцию - перевод информации, закодированной в последовательности нуклеотидных остатков РНК, в последовательность аминокислотных остатков синтезируемого белка.</a:t>
            </a:r>
          </a:p>
          <a:p>
            <a:pPr>
              <a:lnSpc>
                <a:spcPct val="80000"/>
              </a:lnSpc>
            </a:pPr>
            <a:r>
              <a:rPr lang="ru-RU" sz="1000">
                <a:solidFill>
                  <a:schemeClr val="folHlink"/>
                </a:solidFill>
              </a:rPr>
              <a:t>Необходимо разобрать процесс транскрипции ДНК в РНК различных типов и процесс трансляции, знать функцию рибосом и полисом. Следует знать последовательность реакций процесса трансляции у эукари­от, разделив его на этапы: инициацию, элонгацию, терминацию и освобождение.</a:t>
            </a:r>
          </a:p>
          <a:p>
            <a:pPr>
              <a:lnSpc>
                <a:spcPct val="80000"/>
              </a:lnSpc>
            </a:pPr>
            <a:r>
              <a:rPr lang="ru-RU" sz="1000">
                <a:solidFill>
                  <a:schemeClr val="folHlink"/>
                </a:solidFill>
              </a:rPr>
              <a:t>Обратите внимание на то, что процесс биосинтеза белка, осуществляемый рибосомами, тесно связан с деятельностью ряда органоидов клетки и структур. Это ядро и ядрышко, цитоплазма, ЭР, митохондрии и хлоропласты. Рассмотрите физиологическое значение этого.</a:t>
            </a:r>
          </a:p>
          <a:p>
            <a:pPr>
              <a:lnSpc>
                <a:spcPct val="80000"/>
              </a:lnSpc>
            </a:pPr>
            <a:r>
              <a:rPr lang="ru-RU" sz="1000">
                <a:solidFill>
                  <a:schemeClr val="folHlink"/>
                </a:solidFill>
              </a:rPr>
              <a:t>Среди синтезируемых белков находятся и ферменты. Наличие специфических ферментных систем, их количество определяет направление обмена, активность отдельных путей его и интенсивность процессов. Таким образом, через синтез специфических ферментов осуществляется регуляция ДНК клеточного метаболизма.</a:t>
            </a:r>
          </a:p>
          <a:p>
            <a:pPr>
              <a:lnSpc>
                <a:spcPct val="80000"/>
              </a:lnSpc>
            </a:pPr>
            <a:r>
              <a:rPr lang="ru-RU" sz="1000">
                <a:solidFill>
                  <a:schemeClr val="folHlink"/>
                </a:solidFill>
              </a:rPr>
              <a:t>Хлоропласты - зеленые пластиды автотрофных клеток, окруженные двойной мембраной. Внутри хлоропласта имеется сложная система тилакоидов - тонких, напоминающих плоские мешочки образований, ограниченных однослойной мембраной. В мембране тилакоидов находятся пигменты и белки, участвующие в фотохимических процессах фотосинтеза, в световой фазе.  Стопки тилакоидов образуют граны. Внутреннее пространство хлоропласта заполнено бесцветной стромой. В хлоропласте, как и в митохондриях, необходимо выделить компартменты, которые образует его мембранная система. Первый компартмент - между наружной и внутренней мембраной, второй - пространство внутри тилакоида, оно ограничено тилакоидной мембраной, и третий - компартмент стромы. Он ограничен внутренней мембраной хлоропласта и мембранами тилакоидов. В строме локализованы ферменты, участвующие в фиксации и восстановлении СО2, т.е. в темновой фазе фотосинтеза.</a:t>
            </a:r>
            <a:r>
              <a:rPr lang="ru-RU" sz="1000" i="1">
                <a:solidFill>
                  <a:schemeClr val="folHlink"/>
                </a:solidFill>
              </a:rPr>
              <a:t> </a:t>
            </a:r>
            <a:endParaRPr lang="ru-RU" sz="1000">
              <a:solidFill>
                <a:schemeClr val="folHlink"/>
              </a:solidFill>
            </a:endParaRPr>
          </a:p>
          <a:p>
            <a:pPr>
              <a:lnSpc>
                <a:spcPct val="80000"/>
              </a:lnSpc>
            </a:pPr>
            <a:r>
              <a:rPr lang="ru-RU" sz="1000">
                <a:solidFill>
                  <a:schemeClr val="folHlink"/>
                </a:solidFill>
              </a:rPr>
              <a:t>У многих растений хлоропласты воспроизводятся путём простого деления. В онтогенезе клетки хлоропласты формируются из пропластид.</a:t>
            </a:r>
          </a:p>
          <a:p>
            <a:pPr>
              <a:lnSpc>
                <a:spcPct val="80000"/>
              </a:lnSpc>
            </a:pPr>
            <a:r>
              <a:rPr lang="ru-RU" sz="1000">
                <a:solidFill>
                  <a:schemeClr val="folHlink"/>
                </a:solidFill>
              </a:rPr>
              <a:t>Интересным свойством хлоропластов и физиологически, и эволюционно является их относительная автономность. Хлоропласты содержат свою специфическую ДНК, наследуются через пропластиды яйцеклетки. В хлоропластах находятся также все другие компоненты, необходимые для синтеза белка - РНК, рибосомы, аминокислоты. Фермен­ты, которые содержатся в хлоропластах, кодируются либо ядерной, либо пластидной ДНК, либо той и другой вместе. Автономность вы­ражается не только в способности синтезировать белок в соответст­вии со своей ДНК, но и в проявлении ответной реакции на ряд внешних воздействий..</a:t>
            </a:r>
          </a:p>
          <a:p>
            <a:pPr>
              <a:lnSpc>
                <a:spcPct val="80000"/>
              </a:lnSpc>
            </a:pPr>
            <a:r>
              <a:rPr lang="ru-RU" sz="1000">
                <a:solidFill>
                  <a:schemeClr val="folHlink"/>
                </a:solidFill>
              </a:rPr>
              <a:t>Митохондрии – органеллы, имеющие вытянутую фор­му, окруженные двойной мембраной. Внутренняя мембрана образует кристы. Мембранная структу­ра митохондрий образует два компартмента. Первый компартмент - это пространство между внутренней и внешней мембраной, второй - внутренний матрикс митохондрий. Он образован внутренней мембраной. Наружная мембрана митохондрий хорошо проницаема для большей части веществ и ионов, через нее проникает в органоид и пируват - субстрат митохондриального дыхания. Пируват сначала декарбоксилируется и окисляется с образованием активного ацетата; последний во­влекается в серию ферментативных реакций и окисляется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a:xfrm>
            <a:off x="495300" y="244475"/>
            <a:ext cx="9085263" cy="160338"/>
          </a:xfrm>
        </p:spPr>
        <p:txBody>
          <a:bodyPr/>
          <a:lstStyle/>
          <a:p>
            <a:endParaRPr lang="ru-RU" sz="4000"/>
          </a:p>
        </p:txBody>
      </p:sp>
      <p:sp>
        <p:nvSpPr>
          <p:cNvPr id="19459" name="Rectangle 3"/>
          <p:cNvSpPr>
            <a:spLocks noGrp="1" noRot="1" noChangeArrowheads="1"/>
          </p:cNvSpPr>
          <p:nvPr>
            <p:ph type="body" idx="1"/>
          </p:nvPr>
        </p:nvSpPr>
        <p:spPr>
          <a:xfrm>
            <a:off x="273050" y="908050"/>
            <a:ext cx="9432925" cy="5761038"/>
          </a:xfrm>
        </p:spPr>
        <p:txBody>
          <a:bodyPr/>
          <a:lstStyle/>
          <a:p>
            <a:pPr>
              <a:lnSpc>
                <a:spcPct val="80000"/>
              </a:lnSpc>
            </a:pPr>
            <a:r>
              <a:rPr lang="ru-RU" sz="900"/>
              <a:t>ядерной ДНК при этом и как происходит контроль со стороны генома клетки над биосинтетической функцией митохондрий.</a:t>
            </a:r>
          </a:p>
          <a:p>
            <a:pPr>
              <a:lnSpc>
                <a:spcPct val="80000"/>
              </a:lnSpc>
            </a:pPr>
            <a:r>
              <a:rPr lang="ru-RU" sz="900"/>
              <a:t>Вакуоль - специфическая для растительной клетки органелла. В зрелой клетке вакуоль занимает большую ее часть. Она окружена тонопластом, избирательно проницаемой мембраной, и содержит водный раствор солей и органических соединений. Вакуоль формируется в процессе роста клетки несколькими путями. Следует знать об участии ЭПР и аппарата Гольджи в этом процессе. Интересным оказывается сравнение свойств тонопласта и плазмалеммы. Избирательная проницаемость мембраны зависит от химических особенностей, составляющих ее компонентов и ее структуры, а также от наличия специфических систем транспорта веществ. Между цитоплазмой и средой существует значительный градиент рН. Его поддержание связывают с наличием системы протонных АТФаз, перекачивающих ионы водорода из цитоплазмы в вакуоль. Необходимо разобрать значение этого процесса в жизнедеятельности клетки как одной из функций вакуоли. Минеральные вещества, находящиеся в вакуоли, являются своего рода запасом и могут использоваться по мере необходимости. Значительную роль играет вакуоль в водном режиме клетки. С ней связано формирование осмотического потенциала клетки и тургорного давления.Таким образом, вакуоль принимает активное участие в обмене веществ клетки, участвует в поддержании гомеостаза клетки. </a:t>
            </a:r>
          </a:p>
          <a:p>
            <a:pPr>
              <a:lnSpc>
                <a:spcPct val="80000"/>
              </a:lnSpc>
            </a:pPr>
            <a:r>
              <a:rPr lang="ru-RU" sz="900"/>
              <a:t>На основании особенностей строения и функционирования, взаимодействия с другими органеллами, изменчивости в онтогенезе в отдельную группу выделяют органеллы эндомембранной системы. Это - ЭР, аппарат Гольджи, микротельца, плазмалемма. Все</a:t>
            </a:r>
            <a:r>
              <a:rPr lang="ru-RU" sz="900" b="1"/>
              <a:t> </a:t>
            </a:r>
            <a:r>
              <a:rPr lang="ru-RU" sz="900"/>
              <a:t>эти</a:t>
            </a:r>
            <a:r>
              <a:rPr lang="ru-RU" sz="900" b="1"/>
              <a:t> </a:t>
            </a:r>
            <a:r>
              <a:rPr lang="ru-RU" sz="900"/>
              <a:t>структурные образования клетки имеют некоторые общие черты:</a:t>
            </a:r>
          </a:p>
          <a:p>
            <a:pPr>
              <a:lnSpc>
                <a:spcPct val="80000"/>
              </a:lnSpc>
            </a:pPr>
            <a:r>
              <a:rPr lang="ru-RU" sz="900"/>
              <a:t>-все они могут быть образованы в клетке </a:t>
            </a:r>
            <a:r>
              <a:rPr lang="en-US" sz="900" i="1"/>
              <a:t>de novo</a:t>
            </a:r>
            <a:r>
              <a:rPr lang="ru-RU" sz="900"/>
              <a:t> </a:t>
            </a:r>
          </a:p>
          <a:p>
            <a:pPr>
              <a:lnSpc>
                <a:spcPct val="80000"/>
              </a:lnSpc>
            </a:pPr>
            <a:r>
              <a:rPr lang="ru-RU" sz="900"/>
              <a:t>-они не содержат собственной ДНК </a:t>
            </a:r>
          </a:p>
          <a:p>
            <a:pPr>
              <a:lnSpc>
                <a:spcPct val="80000"/>
              </a:lnSpc>
            </a:pPr>
            <a:r>
              <a:rPr lang="ru-RU" sz="900"/>
              <a:t>-большинство из них происходит из оболочки ядра</a:t>
            </a:r>
          </a:p>
          <a:p>
            <a:pPr>
              <a:lnSpc>
                <a:spcPct val="80000"/>
              </a:lnSpc>
            </a:pPr>
            <a:r>
              <a:rPr lang="ru-RU" sz="900"/>
              <a:t>-они имеют родственную мембрану</a:t>
            </a:r>
          </a:p>
          <a:p>
            <a:pPr>
              <a:lnSpc>
                <a:spcPct val="80000"/>
              </a:lnSpc>
            </a:pPr>
            <a:r>
              <a:rPr lang="ru-RU" sz="900"/>
              <a:t>-свое содержимое они высво­бождают наружу от клетки или в вакуоль</a:t>
            </a:r>
          </a:p>
          <a:p>
            <a:pPr>
              <a:lnSpc>
                <a:spcPct val="80000"/>
              </a:lnSpc>
            </a:pPr>
            <a:r>
              <a:rPr lang="ru-RU" sz="900"/>
              <a:t>-это перманентные компоненты клетки, которые включены в постоянный цикл новообразо­вания и деградации.</a:t>
            </a:r>
          </a:p>
          <a:p>
            <a:pPr>
              <a:lnSpc>
                <a:spcPct val="80000"/>
              </a:lnSpc>
            </a:pPr>
            <a:r>
              <a:rPr lang="ru-RU" sz="900"/>
              <a:t> Однако их новообразование происходит в постоянной, характерной для данной клетки форме. Они являются универсальными компонентами эукариотной клетки. Следует знать строение и функции каждого из компонентов эндомембранной системы. </a:t>
            </a:r>
          </a:p>
          <a:p>
            <a:pPr>
              <a:lnSpc>
                <a:spcPct val="80000"/>
              </a:lnSpc>
            </a:pPr>
            <a:r>
              <a:rPr lang="ru-RU" sz="900"/>
              <a:t>ЭР представляет систему каналов, ограниченных мембраной, поверхность которых может быть гладкой или шероховатой из-за рибосом. Одной из главных функций шероховатого ЭР является обеспечение синтеза, транспорта и начальных посттрансляционных модификаций белков, синтезируемых на прикреплённых рибосомах. В мембранах шероховатого и гладкого ЭР  сосредоточены ферменты, обеспечивающие конечные этапы синтеза мембранных липидов. В гладком ЭР синтезируются терпеноиды, а также осуществляется детоксикация токсичных для клетки веществ гидрофобной природы. По ЭР происходит транспорт различных соединений не только внутри клетки, но и по плазмодесмам между различными клетками.</a:t>
            </a:r>
          </a:p>
          <a:p>
            <a:pPr>
              <a:lnSpc>
                <a:spcPct val="80000"/>
              </a:lnSpc>
            </a:pPr>
            <a:r>
              <a:rPr lang="ru-RU" sz="900"/>
              <a:t>Значение аппарата Гольджи состоит в образовании и выделении секретов. Секретируемые вещества (полисахариды, моносахариды, белки, липиды, гликопротеины, гликолипиды ) концентрируются и транспортируются в клетке или за её пределы в отщепляемых от диктиосомы пузырьках. Секретируемые вещества могут синтезироваться также в ЭР, тогда в АГ происходит их конденсирование и видоизменение. Образовавшиеся из диктиосом пузырьки являются основой для формирования и роста плазмалеммы и клеточной стенки.</a:t>
            </a:r>
          </a:p>
          <a:p>
            <a:pPr>
              <a:lnSpc>
                <a:spcPct val="80000"/>
              </a:lnSpc>
            </a:pPr>
            <a:r>
              <a:rPr lang="ru-RU" sz="900"/>
              <a:t>Анализируя строение клетки, структуру и функции отдельных ее органоидов, следует иметь в виду, что жизнедеятельность клетки как целостной системы основана на функциональном взаимодействии всех ее структурных компонентов.</a:t>
            </a:r>
          </a:p>
          <a:p>
            <a:pPr>
              <a:lnSpc>
                <a:spcPct val="80000"/>
              </a:lnSpc>
            </a:pPr>
            <a:r>
              <a:rPr lang="ru-RU" sz="900"/>
              <a:t>Хлоропласты, осуществляющие фотосинтез, являются фотоавтотрофными образованиями. Они синтезируют органические вещества</a:t>
            </a:r>
            <a:r>
              <a:rPr lang="ru-RU" sz="900" b="1"/>
              <a:t> </a:t>
            </a:r>
            <a:r>
              <a:rPr lang="ru-RU" sz="900"/>
              <a:t>из</a:t>
            </a:r>
            <a:r>
              <a:rPr lang="ru-RU" sz="900" b="1"/>
              <a:t> </a:t>
            </a:r>
            <a:r>
              <a:rPr lang="ru-RU" sz="900"/>
              <a:t>неорганических – СО2 и Н2О, используя для этого энергию солнечного света. Синтезируемые органические вещества потребляются другими органеллами клетки для биосинтезов или для получения энергии. Энергия используется для осуществления эндэргонических процессов - процессов, идущих с потреблением энергии. Это - биохимическая ра­бота, т.е. осуществление разнообразных биосинтезов, осмотическая работа, транспорт веществ, электрическая работа и др. </a:t>
            </a:r>
          </a:p>
          <a:p>
            <a:pPr>
              <a:lnSpc>
                <a:spcPct val="80000"/>
              </a:lnSpc>
            </a:pPr>
            <a:r>
              <a:rPr lang="ru-RU" sz="900"/>
              <a:t>Процессы поглощения и превращения энергии живой системы подчиняются законам термодинамики. Обмен веществ живой клетки основан на существовании мно­жества метаболических цепей, в которых взаимосвязаны отдельные химические реакции, причем эндэргонические превращения сопряжены с экзэргоническими, и это обеспечивает их энергетические потреб­ности. В качестве посредника между реакциями, идущими с образова­нием и с использованием энергии включается обычно система пере­носа энергии - система аденозилтрифосфорной кислоты (АТФ). Она присутствует в живых клетках главным образом в виде магниевого комплекса. АТФ образуется из АДФ и фосфата в соответствии с урав­нением АДФ + Ф н             АТФ + Н2О.                                      </a:t>
            </a:r>
          </a:p>
          <a:p>
            <a:pPr>
              <a:lnSpc>
                <a:spcPct val="80000"/>
              </a:lnSpc>
            </a:pPr>
            <a:r>
              <a:rPr lang="ru-RU" sz="900"/>
              <a:t>При сопряжении этой реакции с зкзэргонической, выделяемая энергия запасается в молекуле АТФ. Расщепление АТФ, идущее с вы­делением энергии, может обеспечить осуществление эндэргонической реакции.</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endParaRPr lang="ru-RU"/>
          </a:p>
        </p:txBody>
      </p:sp>
      <p:sp>
        <p:nvSpPr>
          <p:cNvPr id="20483" name="Rectangle 3"/>
          <p:cNvSpPr>
            <a:spLocks noGrp="1" noRot="1" noChangeArrowheads="1"/>
          </p:cNvSpPr>
          <p:nvPr>
            <p:ph type="body" idx="1"/>
          </p:nvPr>
        </p:nvSpPr>
        <p:spPr/>
        <p:txBody>
          <a:bodyPr/>
          <a:lstStyle/>
          <a:p>
            <a:pPr>
              <a:lnSpc>
                <a:spcPct val="80000"/>
              </a:lnSpc>
            </a:pPr>
            <a:r>
              <a:rPr lang="ru-RU" sz="800"/>
              <a:t>АТФ - соединение макроэргическое. Необходимо разобрать особен­ности соединений этого типа, охарактеризовать другие соединения, имеющие макроэргические связи, и</a:t>
            </a:r>
            <a:r>
              <a:rPr lang="ru-RU" sz="800" b="1"/>
              <a:t> </a:t>
            </a:r>
            <a:r>
              <a:rPr lang="ru-RU" sz="800"/>
              <a:t>их участие в метаболизме.</a:t>
            </a:r>
          </a:p>
          <a:p>
            <a:pPr>
              <a:lnSpc>
                <a:spcPct val="80000"/>
              </a:lnSpc>
            </a:pPr>
            <a:r>
              <a:rPr lang="ru-RU" sz="800"/>
              <a:t>Существуют три способа образования АТФ из АДФ и фосфата: фосфорилирование на уровне субстрата, окислительное фосфорилирование в дыхательной цепи и фотосинтетическое фосфорилирование. За счет энергии макроэргических соединений в клетке может совер­шаться различного рода работа: химическая, осмотическая, механи­ческая и пр. Химические реакции отдельных звеньев обмена веществ катализируются ферментами.</a:t>
            </a:r>
          </a:p>
          <a:p>
            <a:pPr>
              <a:lnSpc>
                <a:spcPct val="80000"/>
              </a:lnSpc>
            </a:pPr>
            <a:r>
              <a:rPr lang="ru-RU" sz="800"/>
              <a:t>Ферменты - это белковые катализаторы. Их участие в метаболических реакциях сводится к снижению энергии активации данной реакции. Осуществляют они это путем образования промежуточного продукта при связывании с субстратом. Вместо одной реакции происходят две или несколько. Причем сумма энергии актива­ции всех процессов меньше, чем энергия активации для реакции без фермента.</a:t>
            </a:r>
          </a:p>
          <a:p>
            <a:pPr>
              <a:lnSpc>
                <a:spcPct val="80000"/>
              </a:lnSpc>
            </a:pPr>
            <a:r>
              <a:rPr lang="ru-RU" sz="800"/>
              <a:t>Необходимо знать принцип строения ферментов, простетические группы ферментов, коферменты,</a:t>
            </a:r>
            <a:r>
              <a:rPr lang="ru-RU" sz="800" b="1"/>
              <a:t> </a:t>
            </a:r>
            <a:r>
              <a:rPr lang="ru-RU" sz="800"/>
              <a:t>их роль в формировании ферментов, роль металлов как активных групп ферментов и как кофакторов. Об­ратить внимание на механизм действия ферментов. Хорошо разобраться в типах регуляции активности ферментов: превращение неактивных предшественников в активные ферменты, изменение активности фермента путем влияния на его каталитический центр - изостерические и аллостерические эффекты; воздействие на процесс распада фермен­тов. </a:t>
            </a:r>
          </a:p>
          <a:p>
            <a:pPr>
              <a:lnSpc>
                <a:spcPct val="80000"/>
              </a:lnSpc>
            </a:pPr>
            <a:r>
              <a:rPr lang="ru-RU" sz="800"/>
              <a:t>Взаимосвязь компартментов, каждый из которых осуществляет присущий ему биохимический процесс, происходит на основе транс­порта метаболитов через мембрану, окружающую компартмент. Особен­ности транспортной системы таковы, что конечный продукт метаболического процесса, осуществляемого в органелле (хлоропласте или митохондрии), транспортируется в антипорте с веществом, имеющим регуляторное значение для реакций, проходящих внутри органеллы, и находящегося в зависимости от обменных процессов вне компартмента. Характерный пример интеграции метаболизма: синтезируемая в митохондриях АТФ делается доступной компонентам цитоплазмы благодаря специфическому переносчику АТФ в митохондрии. Причем строение переносчика таково, что АТФ переносится в антипорте с АДФ. Благо­даря такому строении переносчика, осуществляется не только транс­порт АТФ, но и регуляция окислительных реакций, происходящих в митохондриях, обусловленных отношением АТФ/АДФ в клетке, а следо­вательно, в зависимости от активности функций, идущих с использо­ванием АТФ.</a:t>
            </a:r>
          </a:p>
          <a:p>
            <a:pPr>
              <a:lnSpc>
                <a:spcPct val="80000"/>
              </a:lnSpc>
            </a:pPr>
            <a:r>
              <a:rPr lang="ru-RU" sz="800"/>
              <a:t>Интеграция внутриклеточного метаболизма осуществляется также и через синтез белка с участием генома клетки. Белковый синтез в цитоплазме происходит на 80 </a:t>
            </a:r>
            <a:r>
              <a:rPr lang="en-US" sz="800"/>
              <a:t>S</a:t>
            </a:r>
            <a:r>
              <a:rPr lang="ru-RU" sz="800"/>
              <a:t> рибосомах,   свободных   или связанных с ЭР и оболочкой ядра. Синтез находится под контро­лем нескольких типов РНК - информационной, рибосомалъной, транспорт­ных. Они синтезируются путем транскрипции ДНК и выходят в цито­плазму через поры оболочки ядра. Митохондрии и хлоропласты, в свою очередь, имеют собственную ДНК. ДНК органелл кодирует неко­торое количество полипептидов. Это в большей степени структурные компоненты. Наличие собственной ДНК создает определенную степень автономности этих органелл. Тем не менее контроль ядра над этими органеллами есть. Осуществляется он путем ограничения синтеза ключевых ферментов или электронтранспортных компонентов, синте­зируемых на 80 </a:t>
            </a:r>
            <a:r>
              <a:rPr lang="en-US" sz="800"/>
              <a:t>S</a:t>
            </a:r>
            <a:r>
              <a:rPr lang="ru-RU" sz="800"/>
              <a:t> рибосомах цитоплазмы.</a:t>
            </a:r>
          </a:p>
          <a:p>
            <a:pPr>
              <a:lnSpc>
                <a:spcPct val="80000"/>
              </a:lnSpc>
            </a:pPr>
            <a:r>
              <a:rPr lang="ru-RU" sz="800"/>
              <a:t>Так, в митохондриях внутренняя мембрана синтезируется c учас­тием митохондриальной ДНК, а цитохром с, компонент ЭТЦ, образуется в цитоплазме. В синтезе ключевого фермента цикла Кальвина РуБФ-кар-боксилазы участвует и геном хлоропласта, и ядерный геном.</a:t>
            </a:r>
          </a:p>
          <a:p>
            <a:pPr>
              <a:lnSpc>
                <a:spcPct val="80000"/>
              </a:lnSpc>
            </a:pPr>
            <a:r>
              <a:rPr lang="ru-RU" sz="800"/>
              <a:t>Регулятором активности генома могут выступать конечные про­дукты метаболизма органелл.</a:t>
            </a:r>
          </a:p>
          <a:p>
            <a:pPr>
              <a:lnSpc>
                <a:spcPct val="80000"/>
              </a:lnSpc>
            </a:pPr>
            <a:r>
              <a:rPr lang="ru-RU" sz="800"/>
              <a:t>Целостность внутриклеточной системы метаболизма обеспечивает­ся не только системами интеграции, но и регуляции. К системам регуляции на клеточном уровне относятся: регуляция на уровне ферментов, генная и мембранная. Следует разобрать регуляцию активнос­ти ферментов такими факторами как рН, температура, ионная сила, факторами, действующими на уровне каталитического центра, на уровне аллостерического центра.</a:t>
            </a:r>
          </a:p>
          <a:p>
            <a:pPr>
              <a:lnSpc>
                <a:spcPct val="80000"/>
              </a:lnSpc>
            </a:pPr>
            <a:r>
              <a:rPr lang="ru-RU" sz="800"/>
              <a:t>Необходимо знать регуляцию на уровне репликации ДНК, транскрипции, процессинга и трансляции как составных частей генной регуляции, а также понимать, что мембранная регуляция осуществля­ется за счет изменения в мембранном транспорте, в результате свя­зывания или освобождения ферментов.</a:t>
            </a:r>
          </a:p>
          <a:p>
            <a:pPr>
              <a:lnSpc>
                <a:spcPct val="80000"/>
              </a:lnSpc>
            </a:pPr>
            <a:r>
              <a:rPr lang="ru-RU" sz="800"/>
              <a:t>Литература</a:t>
            </a:r>
            <a:endParaRPr lang="ru-RU" sz="800" b="1"/>
          </a:p>
          <a:p>
            <a:pPr>
              <a:lnSpc>
                <a:spcPct val="80000"/>
              </a:lnSpc>
            </a:pPr>
            <a:r>
              <a:rPr lang="ru-RU" sz="800"/>
              <a:t>Основная</a:t>
            </a:r>
          </a:p>
          <a:p>
            <a:pPr>
              <a:lnSpc>
                <a:spcPct val="80000"/>
              </a:lnSpc>
            </a:pPr>
            <a:r>
              <a:rPr lang="ru-RU" sz="800"/>
              <a:t>Полевой В.В. Физиология растений. М, Высшая школа, 1989.</a:t>
            </a:r>
          </a:p>
          <a:p>
            <a:pPr>
              <a:lnSpc>
                <a:spcPct val="80000"/>
              </a:lnSpc>
            </a:pPr>
            <a:r>
              <a:rPr lang="ru-RU" sz="800"/>
              <a:t>Либберт Э. Физиология растений.М., Мир,1976. </a:t>
            </a:r>
          </a:p>
          <a:p>
            <a:pPr>
              <a:lnSpc>
                <a:spcPct val="80000"/>
              </a:lnSpc>
            </a:pPr>
            <a:r>
              <a:rPr lang="ru-RU" sz="800"/>
              <a:t>Гэлстон А., Дэвис  П., Сэттер  Р. Жизнь зеленного растения. М., Мир, 1983. </a:t>
            </a:r>
          </a:p>
          <a:p>
            <a:pPr>
              <a:lnSpc>
                <a:spcPct val="80000"/>
              </a:lnSpc>
            </a:pPr>
            <a:r>
              <a:rPr lang="ru-RU" sz="800"/>
              <a:t>Медведев С.С. Физиология растений. СПб., Изд-во С.-Петерб. ун-та, 2004.</a:t>
            </a:r>
          </a:p>
          <a:p>
            <a:pPr>
              <a:lnSpc>
                <a:spcPct val="80000"/>
              </a:lnSpc>
            </a:pPr>
            <a:r>
              <a:rPr lang="ru-RU" sz="800"/>
              <a:t>Гудвин  Т., Мерсер Э. Введение в биохимию растений. Т. 2. М., Мир, 1986.</a:t>
            </a:r>
          </a:p>
          <a:p>
            <a:pPr>
              <a:lnSpc>
                <a:spcPct val="80000"/>
              </a:lnSpc>
            </a:pPr>
            <a:r>
              <a:rPr lang="ru-RU" sz="800"/>
              <a:t>Дополнительная</a:t>
            </a:r>
          </a:p>
          <a:p>
            <a:pPr>
              <a:lnSpc>
                <a:spcPct val="80000"/>
              </a:lnSpc>
            </a:pPr>
            <a:r>
              <a:rPr lang="ru-RU" sz="800"/>
              <a:t>Саламатова Т.С. Физиология растительной клетки. Л., ЛГУ, 1983. </a:t>
            </a:r>
          </a:p>
          <a:p>
            <a:pPr>
              <a:lnSpc>
                <a:spcPct val="80000"/>
              </a:lnSpc>
            </a:pPr>
            <a:endParaRPr lang="ru-RU" sz="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495300" y="244475"/>
            <a:ext cx="9085263" cy="592138"/>
          </a:xfrm>
        </p:spPr>
        <p:txBody>
          <a:bodyPr/>
          <a:lstStyle/>
          <a:p>
            <a:r>
              <a:rPr lang="ru-RU" sz="1600" b="0"/>
              <a:t>Тема 3.  Водный обмен растения</a:t>
            </a:r>
            <a:br>
              <a:rPr lang="ru-RU" sz="1600" b="0"/>
            </a:br>
            <a:endParaRPr lang="ru-RU" sz="1600" b="0"/>
          </a:p>
        </p:txBody>
      </p:sp>
      <p:sp>
        <p:nvSpPr>
          <p:cNvPr id="21507" name="Rectangle 3"/>
          <p:cNvSpPr>
            <a:spLocks noGrp="1" noRot="1" noChangeArrowheads="1"/>
          </p:cNvSpPr>
          <p:nvPr>
            <p:ph type="body" idx="1"/>
          </p:nvPr>
        </p:nvSpPr>
        <p:spPr>
          <a:xfrm>
            <a:off x="908050" y="787400"/>
            <a:ext cx="8674100" cy="6070600"/>
          </a:xfrm>
        </p:spPr>
        <p:txBody>
          <a:bodyPr/>
          <a:lstStyle/>
          <a:p>
            <a:pPr>
              <a:lnSpc>
                <a:spcPct val="80000"/>
              </a:lnSpc>
            </a:pPr>
            <a:r>
              <a:rPr lang="ru-RU" sz="900" i="1"/>
              <a:t>Значение воды в жизнедеятельности растений. Структура и аномальные свойства воды. Осмос, осмотическое давление. Состояние воды в растениях. Водный обмен растительных клеток. Поступление воды в клетку. Плазмолиз, деплазмолиз..</a:t>
            </a:r>
          </a:p>
          <a:p>
            <a:pPr>
              <a:lnSpc>
                <a:spcPct val="80000"/>
              </a:lnSpc>
            </a:pPr>
            <a:r>
              <a:rPr lang="ru-RU" sz="900" i="1"/>
              <a:t>Механизмы передвижения воды по растению. Поглощение воды из почвы. Корневое давление - нижний концевой двигатель водного тока. Радиальный транспорт воды. Транспирация - верхний концевой двигатель. Силы, обуславливающие передвижение воды по ксилеме. Влияние внешних условий на интенсивность транспирации. Показатели транспирации. Суточный и сезонный ход транспирации. Экология водообмена растений.</a:t>
            </a:r>
            <a:endParaRPr lang="ru-RU" sz="900"/>
          </a:p>
          <a:p>
            <a:pPr>
              <a:lnSpc>
                <a:spcPct val="80000"/>
              </a:lnSpc>
            </a:pPr>
            <a:r>
              <a:rPr lang="ru-RU" sz="900"/>
              <a:t>Водообменом растений - это функция целого растения и складывается она из про­цессов поступления, транспорта и испарения воды растением. </a:t>
            </a:r>
          </a:p>
          <a:p>
            <a:pPr>
              <a:lnSpc>
                <a:spcPct val="80000"/>
              </a:lnSpc>
            </a:pPr>
            <a:r>
              <a:rPr lang="ru-RU" sz="900"/>
              <a:t>Вода является важнейшим веществом в живых организмах и играет огромную роль в жизни растений:</a:t>
            </a:r>
          </a:p>
          <a:p>
            <a:pPr>
              <a:lnSpc>
                <a:spcPct val="80000"/>
              </a:lnSpc>
            </a:pPr>
            <a:r>
              <a:rPr lang="ru-RU" sz="900"/>
              <a:t>-единая система, соединяющая все структуры клетки и организма;</a:t>
            </a:r>
          </a:p>
          <a:p>
            <a:pPr>
              <a:lnSpc>
                <a:spcPct val="80000"/>
              </a:lnSpc>
            </a:pPr>
            <a:r>
              <a:rPr lang="ru-RU" sz="900"/>
              <a:t>-растворитель и среда для биохимических реакций;</a:t>
            </a:r>
          </a:p>
          <a:p>
            <a:pPr>
              <a:lnSpc>
                <a:spcPct val="80000"/>
              </a:lnSpc>
            </a:pPr>
            <a:r>
              <a:rPr lang="ru-RU" sz="900"/>
              <a:t>-метаболит и непосредственный участник биохимических процессов;</a:t>
            </a:r>
          </a:p>
          <a:p>
            <a:pPr>
              <a:lnSpc>
                <a:spcPct val="80000"/>
              </a:lnSpc>
            </a:pPr>
            <a:r>
              <a:rPr lang="ru-RU" sz="900"/>
              <a:t>-участвует в построении и упорядочении мембранных структур, гидратирует белки, полисахариды, нуклеиновые кислоты;</a:t>
            </a:r>
          </a:p>
          <a:p>
            <a:pPr>
              <a:lnSpc>
                <a:spcPct val="80000"/>
              </a:lnSpc>
            </a:pPr>
            <a:r>
              <a:rPr lang="ru-RU" sz="900"/>
              <a:t>-терморегулирующий фактор;</a:t>
            </a:r>
          </a:p>
          <a:p>
            <a:pPr>
              <a:lnSpc>
                <a:spcPct val="80000"/>
              </a:lnSpc>
            </a:pPr>
            <a:r>
              <a:rPr lang="ru-RU" sz="900"/>
              <a:t>-обеспечивает тургесцентность растения;</a:t>
            </a:r>
          </a:p>
          <a:p>
            <a:pPr>
              <a:lnSpc>
                <a:spcPct val="80000"/>
              </a:lnSpc>
            </a:pPr>
            <a:r>
              <a:rPr lang="ru-RU" sz="900"/>
              <a:t>-передвижение веществ по растению в сосудах ксилемы и элементах ксилемы осуществляется в водной среде.</a:t>
            </a:r>
          </a:p>
          <a:p>
            <a:pPr>
              <a:lnSpc>
                <a:spcPct val="80000"/>
              </a:lnSpc>
            </a:pPr>
            <a:r>
              <a:rPr lang="ru-RU" sz="900"/>
              <a:t>Вода обладает целым рядом аномальных свойств: плотность, точки кипения и замерзания, теплота плавления, теплоёмкость, поверхностное натяжение и прилипание. Рассмотреть, как эти удивительные свойства воды способствуют жизни.</a:t>
            </a:r>
          </a:p>
          <a:p>
            <a:pPr>
              <a:lnSpc>
                <a:spcPct val="80000"/>
              </a:lnSpc>
            </a:pPr>
            <a:r>
              <a:rPr lang="ru-RU" sz="900"/>
              <a:t>В клетках и тканях вода находится в двух формах – свободной и связанной. Свободная вода – это чистая, подвижная вода. Связанная вода: 1) связанная осмотически, 2) коллоидно связанная, 3) капиллярно связанная.</a:t>
            </a:r>
          </a:p>
          <a:p>
            <a:pPr>
              <a:lnSpc>
                <a:spcPct val="80000"/>
              </a:lnSpc>
            </a:pPr>
            <a:r>
              <a:rPr lang="ru-RU" sz="900"/>
              <a:t>Осмос, набухание биоколлоидов, электроосмос - основные закономерности, определяющие поступление воды в клетку. Диффузия воды через полупроницаемую мембрану называют осмосом. В растительной клетке роль полупроницаемой мембраны играют плазмалемма и тонопласт. Молекулы воды малы и проходят через клеточные мембраны намного быстрее других веществ. Для транспорта воды служат мембранные белки аквапорины, формирующие специальные для воды каналы.    </a:t>
            </a:r>
          </a:p>
          <a:p>
            <a:pPr>
              <a:lnSpc>
                <a:spcPct val="80000"/>
              </a:lnSpc>
            </a:pPr>
            <a:r>
              <a:rPr lang="ru-RU" sz="900"/>
              <a:t>Энергетический уровень молекул данного вещества, отражаемый скоростью их диффузии, называют химическим потенциалом этого вещества. Для воды водный потенциал </a:t>
            </a:r>
            <a:r>
              <a:rPr lang="ru-RU" sz="900">
                <a:sym typeface="Symbol" pitchFamily="18" charset="2"/>
              </a:rPr>
              <a:t></a:t>
            </a:r>
            <a:r>
              <a:rPr lang="ru-RU" sz="900"/>
              <a:t> характеризует способность воды диффундировать, испаряться или поглощаться. Наибольший химический потенциал у чистой воды, равен 0. </a:t>
            </a:r>
            <a:r>
              <a:rPr lang="ru-RU" sz="900">
                <a:sym typeface="Symbol" pitchFamily="18" charset="2"/>
              </a:rPr>
              <a:t></a:t>
            </a:r>
            <a:r>
              <a:rPr lang="ru-RU" sz="900"/>
              <a:t> любого раствора и биологических жидкостей имеет отрицательное значение. Присутствие растворённых веществ в воде уменьшает её активность и приводит к возникновению в растворе осмотического потенциала. </a:t>
            </a:r>
          </a:p>
          <a:p>
            <a:pPr>
              <a:lnSpc>
                <a:spcPct val="80000"/>
              </a:lnSpc>
            </a:pPr>
            <a:r>
              <a:rPr lang="ru-RU" sz="900"/>
              <a:t>Вакуолярный сок, содержащий сахара, органические кислоты и их соли, окружённый полупроницаемой мембраной, проявляет осмотическое давление. Осмотическое давление раствора равно тому давлению, которое надо приложить к системе, чтобы предотвратить поступление в неё воды. Благодаря осмотическому поступлению воды в вакуоль там развивается гидростатическое давление, называемое тургорным. Оно прижимает цитоплазму к клеточной стенке и эластически растягивает её. Растянутая клеточная стенка оказывает противодавление. Давление, с которым вода осмотически притекает в вакуоль, равно разности между осмотическим и тургорным давлением и называется сосущей силой. Набухание – это поглощение воды высокомолекулярными веществами посредством диффузии. Некоторые органы растений, например семена, поглощают воду исключительно путём набухания, развивая очень высокое давление набухания. Необходимо знать, что возрастные особенности клетки являются главными в формировании того или другого механизма поступления воды. Студенты должны хорошо знать особенности строения молекулы воды и ее свойства, которые являются основными для процесса поступления ее в клетку.</a:t>
            </a:r>
          </a:p>
          <a:p>
            <a:pPr>
              <a:lnSpc>
                <a:spcPct val="80000"/>
              </a:lnSpc>
            </a:pPr>
            <a:r>
              <a:rPr lang="ru-RU" sz="900"/>
              <a:t>В связи с поступлением, транспортом и испарением воды следует разобрать особенности строения корней, транспортной системы и листьев растения, обеспечивающие активное поступление, эффектив­ный транспорт, ограничение и регуляцию испарения.</a:t>
            </a:r>
          </a:p>
          <a:p>
            <a:pPr>
              <a:lnSpc>
                <a:spcPct val="80000"/>
              </a:lnSpc>
            </a:pPr>
            <a:r>
              <a:rPr lang="ru-RU" sz="900"/>
              <a:t>Поступление воды в корневую систему растения существенным образом связано с ее ростом. В связи с этим необходимо рассмотреть участие разных зон роста корня в процессе поглощения воды из почвы. Поглощение и передвижение воды по растению происходит по градиенту водного потенциала в системе почвы – растение  - атмосфера. Осмотическое давление в клетках корня значительно выше, чем в почвенном растворе, поэтому вода поступает в корни. Прежде чем достичь элементов ксилемы, по которым осуществляется вертикальный транспорт на далёкое расстояние, вода передвигается по живым клеткам корня в радиальном направлении. Вода перемещается как по апопласту, так и по симпласту, пока не достигнет эндодермы. Здесь вся вода передвигается по симпласту.</a:t>
            </a:r>
          </a:p>
        </p:txBody>
      </p:sp>
    </p:spTree>
  </p:cSld>
  <p:clrMapOvr>
    <a:masterClrMapping/>
  </p:clrMapOvr>
</p:sld>
</file>

<file path=ppt/theme/theme1.xml><?xml version="1.0" encoding="utf-8"?>
<a:theme xmlns:a="http://schemas.openxmlformats.org/drawingml/2006/main" name="Трава">
  <a:themeElements>
    <a:clrScheme name="Трава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fontScheme name="Трава">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рава 1">
        <a:dk1>
          <a:srgbClr val="FF9900"/>
        </a:dk1>
        <a:lt1>
          <a:srgbClr val="FFFFFF"/>
        </a:lt1>
        <a:dk2>
          <a:srgbClr val="FFCC66"/>
        </a:dk2>
        <a:lt2>
          <a:srgbClr val="CC6600"/>
        </a:lt2>
        <a:accent1>
          <a:srgbClr val="F05000"/>
        </a:accent1>
        <a:accent2>
          <a:srgbClr val="B28300"/>
        </a:accent2>
        <a:accent3>
          <a:srgbClr val="FFE2B8"/>
        </a:accent3>
        <a:accent4>
          <a:srgbClr val="DADADA"/>
        </a:accent4>
        <a:accent5>
          <a:srgbClr val="F6B3AA"/>
        </a:accent5>
        <a:accent6>
          <a:srgbClr val="A17600"/>
        </a:accent6>
        <a:hlink>
          <a:srgbClr val="99CC00"/>
        </a:hlink>
        <a:folHlink>
          <a:srgbClr val="008000"/>
        </a:folHlink>
      </a:clrScheme>
      <a:clrMap bg1="dk2" tx1="lt1" bg2="dk1" tx2="lt2" accent1="accent1" accent2="accent2" accent3="accent3" accent4="accent4" accent5="accent5" accent6="accent6" hlink="hlink" folHlink="folHlink"/>
    </a:extraClrScheme>
    <a:extraClrScheme>
      <a:clrScheme name="Трава 2">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Трава 3">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DDFFBB"/>
        </a:folHlink>
      </a:clrScheme>
      <a:clrMap bg1="dk2" tx1="lt1" bg2="dk1" tx2="lt2" accent1="accent1" accent2="accent2" accent3="accent3" accent4="accent4" accent5="accent5" accent6="accent6" hlink="hlink" folHlink="folHlink"/>
    </a:extraClrScheme>
    <a:extraClrScheme>
      <a:clrScheme name="Трава 4">
        <a:dk1>
          <a:srgbClr val="006600"/>
        </a:dk1>
        <a:lt1>
          <a:srgbClr val="FFFFFF"/>
        </a:lt1>
        <a:dk2>
          <a:srgbClr val="008000"/>
        </a:dk2>
        <a:lt2>
          <a:srgbClr val="FFFFB7"/>
        </a:lt2>
        <a:accent1>
          <a:srgbClr val="99CC00"/>
        </a:accent1>
        <a:accent2>
          <a:srgbClr val="00CC00"/>
        </a:accent2>
        <a:accent3>
          <a:srgbClr val="AAC0AA"/>
        </a:accent3>
        <a:accent4>
          <a:srgbClr val="DADADA"/>
        </a:accent4>
        <a:accent5>
          <a:srgbClr val="CAE2AA"/>
        </a:accent5>
        <a:accent6>
          <a:srgbClr val="00B900"/>
        </a:accent6>
        <a:hlink>
          <a:srgbClr val="99FF66"/>
        </a:hlink>
        <a:folHlink>
          <a:srgbClr val="FFFF66"/>
        </a:folHlink>
      </a:clrScheme>
      <a:clrMap bg1="dk2" tx1="lt1" bg2="dk1" tx2="lt2" accent1="accent1" accent2="accent2" accent3="accent3" accent4="accent4" accent5="accent5" accent6="accent6" hlink="hlink" folHlink="folHlink"/>
    </a:extraClrScheme>
    <a:extraClrScheme>
      <a:clrScheme name="Трава 5">
        <a:dk1>
          <a:srgbClr val="000000"/>
        </a:dk1>
        <a:lt1>
          <a:srgbClr val="CCECFF"/>
        </a:lt1>
        <a:dk2>
          <a:srgbClr val="000000"/>
        </a:dk2>
        <a:lt2>
          <a:srgbClr val="D6EDEE"/>
        </a:lt2>
        <a:accent1>
          <a:srgbClr val="E8F0F4"/>
        </a:accent1>
        <a:accent2>
          <a:srgbClr val="8EAAFA"/>
        </a:accent2>
        <a:accent3>
          <a:srgbClr val="E2F4FF"/>
        </a:accent3>
        <a:accent4>
          <a:srgbClr val="000000"/>
        </a:accent4>
        <a:accent5>
          <a:srgbClr val="F2F6F8"/>
        </a:accent5>
        <a:accent6>
          <a:srgbClr val="809AE3"/>
        </a:accent6>
        <a:hlink>
          <a:srgbClr val="0066FF"/>
        </a:hlink>
        <a:folHlink>
          <a:srgbClr val="9947FD"/>
        </a:folHlink>
      </a:clrScheme>
      <a:clrMap bg1="lt1" tx1="dk1" bg2="lt2" tx2="dk2" accent1="accent1" accent2="accent2" accent3="accent3" accent4="accent4" accent5="accent5" accent6="accent6" hlink="hlink" folHlink="folHlink"/>
    </a:extraClrScheme>
    <a:extraClrScheme>
      <a:clrScheme name="Трава 6">
        <a:dk1>
          <a:srgbClr val="48486A"/>
        </a:dk1>
        <a:lt1>
          <a:srgbClr val="FFFFFF"/>
        </a:lt1>
        <a:dk2>
          <a:srgbClr val="000099"/>
        </a:dk2>
        <a:lt2>
          <a:srgbClr val="F8F8F8"/>
        </a:lt2>
        <a:accent1>
          <a:srgbClr val="6699FF"/>
        </a:accent1>
        <a:accent2>
          <a:srgbClr val="0000FF"/>
        </a:accent2>
        <a:accent3>
          <a:srgbClr val="AAAACA"/>
        </a:accent3>
        <a:accent4>
          <a:srgbClr val="DADADA"/>
        </a:accent4>
        <a:accent5>
          <a:srgbClr val="B8CAFF"/>
        </a:accent5>
        <a:accent6>
          <a:srgbClr val="0000E7"/>
        </a:accent6>
        <a:hlink>
          <a:srgbClr val="3DCCFF"/>
        </a:hlink>
        <a:folHlink>
          <a:srgbClr val="CCECFF"/>
        </a:folHlink>
      </a:clrScheme>
      <a:clrMap bg1="dk2" tx1="lt1" bg2="dk1" tx2="lt2" accent1="accent1" accent2="accent2" accent3="accent3" accent4="accent4" accent5="accent5" accent6="accent6" hlink="hlink" folHlink="folHlink"/>
    </a:extraClrScheme>
    <a:extraClrScheme>
      <a:clrScheme name="Трава 7">
        <a:dk1>
          <a:srgbClr val="573F8B"/>
        </a:dk1>
        <a:lt1>
          <a:srgbClr val="FFFFFF"/>
        </a:lt1>
        <a:dk2>
          <a:srgbClr val="666699"/>
        </a:dk2>
        <a:lt2>
          <a:srgbClr val="D9D9FF"/>
        </a:lt2>
        <a:accent1>
          <a:srgbClr val="CC99FF"/>
        </a:accent1>
        <a:accent2>
          <a:srgbClr val="9933FF"/>
        </a:accent2>
        <a:accent3>
          <a:srgbClr val="B8B8CA"/>
        </a:accent3>
        <a:accent4>
          <a:srgbClr val="DADADA"/>
        </a:accent4>
        <a:accent5>
          <a:srgbClr val="E2CAFF"/>
        </a:accent5>
        <a:accent6>
          <a:srgbClr val="8A2DE7"/>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Трава 8">
        <a:dk1>
          <a:srgbClr val="000000"/>
        </a:dk1>
        <a:lt1>
          <a:srgbClr val="EAEAEA"/>
        </a:lt1>
        <a:dk2>
          <a:srgbClr val="000000"/>
        </a:dk2>
        <a:lt2>
          <a:srgbClr val="C1C2CB"/>
        </a:lt2>
        <a:accent1>
          <a:srgbClr val="F1F1F7"/>
        </a:accent1>
        <a:accent2>
          <a:srgbClr val="8C8CB4"/>
        </a:accent2>
        <a:accent3>
          <a:srgbClr val="F3F3F3"/>
        </a:accent3>
        <a:accent4>
          <a:srgbClr val="000000"/>
        </a:accent4>
        <a:accent5>
          <a:srgbClr val="F7F7FA"/>
        </a:accent5>
        <a:accent6>
          <a:srgbClr val="7E7EA3"/>
        </a:accent6>
        <a:hlink>
          <a:srgbClr val="A3FFFF"/>
        </a:hlink>
        <a:folHlink>
          <a:srgbClr val="9E99F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Glass Layers</Template>
  <TotalTime>126</TotalTime>
  <Words>18872</Words>
  <Application>Microsoft Office PowerPoint</Application>
  <PresentationFormat>Лист A4 (210x297 мм)</PresentationFormat>
  <Paragraphs>471</Paragraphs>
  <Slides>28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28</vt:i4>
      </vt:variant>
    </vt:vector>
  </HeadingPairs>
  <TitlesOfParts>
    <vt:vector size="32" baseType="lpstr">
      <vt:lpstr>Arial</vt:lpstr>
      <vt:lpstr>Arial Black</vt:lpstr>
      <vt:lpstr>Wingdings</vt:lpstr>
      <vt:lpstr>Трава</vt:lpstr>
      <vt:lpstr>Краткое содержание лекций По дисциплине Физиология растений </vt:lpstr>
      <vt:lpstr>Тема 1. Введение. Предмет и задачи физиологии растений. Этапы развития физиологии растений. Подходы к изучению процессов жизнедеятельности растений. Место физиологии растений среди других биологических наук. Актуальные проблемы и перспективы развития физиологии растений. Физиология растений - наука о процессах жизнедеятельности растительного организма. Главная задача физиологии растений – изучение общих закономерностей и конкретных механизмов, лежащих в основе следующих функций: фотосинтез, дыхание, водный режим, минеральное питание, транспорт веществ, рост и развитие, устойчивость и адаптация к неблагоприятным факторам.  Физиология растений развивалась в соответствии с практическими потребностями растениеводства, являясь теоретической основой рационального земледелия.  </vt:lpstr>
      <vt:lpstr> Тема 2.  Физиология растительной клетки </vt:lpstr>
      <vt:lpstr>Тема 2.  Физиология растительной клетки, продолжение </vt:lpstr>
      <vt:lpstr>Презентация PowerPoint</vt:lpstr>
      <vt:lpstr>Презентация PowerPoint</vt:lpstr>
      <vt:lpstr>Презентация PowerPoint</vt:lpstr>
      <vt:lpstr>Презентация PowerPoint</vt:lpstr>
      <vt:lpstr>Тема 3.  Водный обмен растения </vt:lpstr>
      <vt:lpstr>Презентация PowerPoint</vt:lpstr>
      <vt:lpstr>Тема 4. Фотосинтез Сущность фотосинтеза как процесса трансформации энергии света в энергию химических связей. Масштабы фотосинтеза на Земле, его значение. Этапы изучения фотосинтеза. Лист как орган фотосинтеза. Хлоропласты, ультраструктура, химический состав. Пигментные системы. Биогенез хлоропластов. Хлорофиллы, фикобилины, каротиноиды. Cтруктура, спектральные свойства и функции. Биосинтез пигментов. </vt:lpstr>
      <vt:lpstr>Презентация PowerPoint</vt:lpstr>
      <vt:lpstr>Презентация PowerPoint</vt:lpstr>
      <vt:lpstr>Тема 5. Дыхание растений Дыхание как процесс энзиматического поглощения кислорода. Значение дыхания в жизни растений. Взаимосвязь дыхания и брожения. Субстраты дыхания. Митохондрии: ультраструктура, химический состав, функции. Биогенез митохондрий. </vt:lpstr>
      <vt:lpstr>Презентация PowerPoint</vt:lpstr>
      <vt:lpstr>Тема 6. Минеральное питание растений Потребность растений в элементах  минерального  питания. Макроэлементы, микроэлементы. Питательные смеси. Особенности почвы как питающего растения субстрата.        Физиолого-биохимическая роль основных элементов питания. Азот. Кругооборот азота в природе. Значение азота. Фиксация молекулярного азота. Организмы, осуществляющие азотфиксацию. Современные представления о  механизме восстановления молекулярного азота. Источники  азота  для  растений. Восстановление нитратов. Пути ассимиляции аммиака в растении. Образование  аминокислот и амидов. Переаминирование. </vt:lpstr>
      <vt:lpstr>Презентация PowerPoint</vt:lpstr>
      <vt:lpstr>Презентация PowerPoint</vt:lpstr>
      <vt:lpstr>Презентация PowerPoint</vt:lpstr>
      <vt:lpstr>Тема 7. Транспорт веществ в растении      Транспорт ассимилятов в листовой пластинке. Дальний транспорт ассимилятов и других веществ по флоэме. Структура флоэмы. Механизмы флоэмного транспорта. Регуляция флоэмного транспорта. Ксилемный транспорт. Состав ксилемного сока. Механизмы ксилемного транспорта. Зависимость транспорта веществ по растению от факторов внешней среды. Накопление и выделение веществ (углеводов, органических кислот, жиров, белков, солей). Круговорот веществ в природе.  </vt:lpstr>
      <vt:lpstr>Тема 8. Рост и развитие растений Понятие о росте, дифференцировке, морфогенезе, развитии. Закономерности роста, характерные для всех живых организмов. Специфические особенности роста растений. Этапы онтогенеза высших растений.  Онтогенез растительной клетки. Деление клеток. Образование клеточной стенки. Рост протоплазмы. Рост клетки растяжением. Рост клеточной стенки. Дифференцировка. Механизмы дифференцировки. Дифференциальная активность генов. Механизмы морфогенеза. Компетенция. Детерминация. Полярность. Эффект положения. Корреляция. Коррелятивная стимуляция и торможение. Ритмика и периодичность роста. </vt:lpstr>
      <vt:lpstr>Презентация PowerPoint</vt:lpstr>
      <vt:lpstr>Гормональная система. </vt:lpstr>
      <vt:lpstr>Презентация PowerPoint</vt:lpstr>
      <vt:lpstr>Внешние факторы, регулирующие рост и развитие растений Регуляция роста и развития светом. </vt:lpstr>
      <vt:lpstr>Внешние факторы, регулирующие рост и развитие растений Регуляция роста и развития светом. </vt:lpstr>
      <vt:lpstr>Презентация PowerPoint</vt:lpstr>
      <vt:lpstr>Тема 9. Устойчивость растений          Устойчивость как приспособление растений к  условиям  существования. Физиология стресса. Механизмы стресса на клеточном и организменном уровнях. Засухоустойчивость. Жароустойчивость. Холодо- и морозоустойчивость. Закаливание растений и его физиологическая  природа. Солеустойчивость. Устойчивость  растений  к тяжелым металлам. Газо- и радиоустойчивость. Устойчивость  растений  к патогенным  микроорганизмам. Основные сведения  о  фитоиммунитете. Физиология  больного   растения. </vt:lpstr>
    </vt:vector>
  </TitlesOfParts>
  <Company>ТОО "Allion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Краткое содержание лекций По дисциплине Физиология растений</dc:title>
  <dc:creator>Даурен Ташенев</dc:creator>
  <cp:lastModifiedBy>KS </cp:lastModifiedBy>
  <cp:revision>23</cp:revision>
  <dcterms:created xsi:type="dcterms:W3CDTF">2008-08-30T15:39:17Z</dcterms:created>
  <dcterms:modified xsi:type="dcterms:W3CDTF">2021-10-10T05:49:52Z</dcterms:modified>
</cp:coreProperties>
</file>